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0" r:id="rId2"/>
    <p:sldId id="258" r:id="rId3"/>
    <p:sldId id="259" r:id="rId4"/>
    <p:sldId id="257" r:id="rId5"/>
    <p:sldId id="256" r:id="rId6"/>
  </p:sldIdLst>
  <p:sldSz cx="9144000" cy="6858000" type="letter"/>
  <p:notesSz cx="6858000" cy="9144000"/>
  <p:defaultTextStyle>
    <a:defPPr>
      <a:defRPr lang="en-US"/>
    </a:defPPr>
    <a:lvl1pPr marL="0" algn="l" defTabSz="457146" rtl="0" eaLnBrk="1" latinLnBrk="0" hangingPunct="1">
      <a:defRPr sz="1800" kern="1200">
        <a:solidFill>
          <a:schemeClr val="tx1"/>
        </a:solidFill>
        <a:latin typeface="+mn-lt"/>
        <a:ea typeface="+mn-ea"/>
        <a:cs typeface="+mn-cs"/>
      </a:defRPr>
    </a:lvl1pPr>
    <a:lvl2pPr marL="457146" algn="l" defTabSz="457146" rtl="0" eaLnBrk="1" latinLnBrk="0" hangingPunct="1">
      <a:defRPr sz="1800" kern="1200">
        <a:solidFill>
          <a:schemeClr val="tx1"/>
        </a:solidFill>
        <a:latin typeface="+mn-lt"/>
        <a:ea typeface="+mn-ea"/>
        <a:cs typeface="+mn-cs"/>
      </a:defRPr>
    </a:lvl2pPr>
    <a:lvl3pPr marL="914293" algn="l" defTabSz="457146" rtl="0" eaLnBrk="1" latinLnBrk="0" hangingPunct="1">
      <a:defRPr sz="1800" kern="1200">
        <a:solidFill>
          <a:schemeClr val="tx1"/>
        </a:solidFill>
        <a:latin typeface="+mn-lt"/>
        <a:ea typeface="+mn-ea"/>
        <a:cs typeface="+mn-cs"/>
      </a:defRPr>
    </a:lvl3pPr>
    <a:lvl4pPr marL="1371440" algn="l" defTabSz="457146" rtl="0" eaLnBrk="1" latinLnBrk="0" hangingPunct="1">
      <a:defRPr sz="1800" kern="1200">
        <a:solidFill>
          <a:schemeClr val="tx1"/>
        </a:solidFill>
        <a:latin typeface="+mn-lt"/>
        <a:ea typeface="+mn-ea"/>
        <a:cs typeface="+mn-cs"/>
      </a:defRPr>
    </a:lvl4pPr>
    <a:lvl5pPr marL="1828586" algn="l" defTabSz="457146" rtl="0" eaLnBrk="1" latinLnBrk="0" hangingPunct="1">
      <a:defRPr sz="1800" kern="1200">
        <a:solidFill>
          <a:schemeClr val="tx1"/>
        </a:solidFill>
        <a:latin typeface="+mn-lt"/>
        <a:ea typeface="+mn-ea"/>
        <a:cs typeface="+mn-cs"/>
      </a:defRPr>
    </a:lvl5pPr>
    <a:lvl6pPr marL="2285733" algn="l" defTabSz="457146" rtl="0" eaLnBrk="1" latinLnBrk="0" hangingPunct="1">
      <a:defRPr sz="1800" kern="1200">
        <a:solidFill>
          <a:schemeClr val="tx1"/>
        </a:solidFill>
        <a:latin typeface="+mn-lt"/>
        <a:ea typeface="+mn-ea"/>
        <a:cs typeface="+mn-cs"/>
      </a:defRPr>
    </a:lvl6pPr>
    <a:lvl7pPr marL="2742879" algn="l" defTabSz="457146" rtl="0" eaLnBrk="1" latinLnBrk="0" hangingPunct="1">
      <a:defRPr sz="1800" kern="1200">
        <a:solidFill>
          <a:schemeClr val="tx1"/>
        </a:solidFill>
        <a:latin typeface="+mn-lt"/>
        <a:ea typeface="+mn-ea"/>
        <a:cs typeface="+mn-cs"/>
      </a:defRPr>
    </a:lvl7pPr>
    <a:lvl8pPr marL="3200026" algn="l" defTabSz="457146" rtl="0" eaLnBrk="1" latinLnBrk="0" hangingPunct="1">
      <a:defRPr sz="1800" kern="1200">
        <a:solidFill>
          <a:schemeClr val="tx1"/>
        </a:solidFill>
        <a:latin typeface="+mn-lt"/>
        <a:ea typeface="+mn-ea"/>
        <a:cs typeface="+mn-cs"/>
      </a:defRPr>
    </a:lvl8pPr>
    <a:lvl9pPr marL="3657172" algn="l" defTabSz="457146"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869" y="51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200" b="1" i="0" u="none" strike="noStrike" baseline="0">
                <a:solidFill>
                  <a:srgbClr val="000000"/>
                </a:solidFill>
                <a:latin typeface="Calibri"/>
                <a:ea typeface="Calibri"/>
                <a:cs typeface="Calibri"/>
              </a:defRPr>
            </a:pPr>
            <a:r>
              <a:rPr lang="en-US"/>
              <a:t>Group Goal Success: Family and Personal Support</a:t>
            </a:r>
          </a:p>
        </c:rich>
      </c:tx>
      <c:layout/>
      <c:overlay val="0"/>
      <c:spPr>
        <a:noFill/>
        <a:ln w="25400">
          <a:noFill/>
        </a:ln>
      </c:spPr>
    </c:title>
    <c:autoTitleDeleted val="0"/>
    <c:plotArea>
      <c:layout/>
      <c:barChart>
        <c:barDir val="bar"/>
        <c:grouping val="clustered"/>
        <c:varyColors val="0"/>
        <c:ser>
          <c:idx val="0"/>
          <c:order val="0"/>
          <c:tx>
            <c:v>Trial 1</c:v>
          </c:tx>
          <c:spPr>
            <a:solidFill>
              <a:srgbClr val="C0504D"/>
            </a:solidFill>
            <a:ln w="3175">
              <a:solidFill>
                <a:srgbClr val="000000"/>
              </a:solidFill>
              <a:prstDash val="solid"/>
            </a:ln>
          </c:spPr>
          <c:invertIfNegative val="0"/>
          <c:dLbls>
            <c:spPr>
              <a:noFill/>
              <a:ln w="25400">
                <a:noFill/>
              </a:ln>
            </c:spPr>
            <c:txPr>
              <a:bodyPr/>
              <a:lstStyle/>
              <a:p>
                <a:pPr>
                  <a:defRPr b="1"/>
                </a:pPr>
                <a:endParaRPr lang="en-US"/>
              </a:p>
            </c:txPr>
            <c:showLegendKey val="0"/>
            <c:showVal val="1"/>
            <c:showCatName val="0"/>
            <c:showSerName val="0"/>
            <c:showPercent val="0"/>
            <c:showBubbleSize val="0"/>
            <c:showLeaderLines val="0"/>
          </c:dLbls>
          <c:cat>
            <c:strRef>
              <c:f>'4.0 and 5.0'!$C$23:$C$24</c:f>
              <c:strCache>
                <c:ptCount val="2"/>
                <c:pt idx="0">
                  <c:v>Average Goal</c:v>
                </c:pt>
                <c:pt idx="1">
                  <c:v>Average Total</c:v>
                </c:pt>
              </c:strCache>
            </c:strRef>
          </c:cat>
          <c:val>
            <c:numRef>
              <c:f>'4.0 and 5.0'!$E$23:$E$24</c:f>
              <c:numCache>
                <c:formatCode>0.0</c:formatCode>
                <c:ptCount val="2"/>
                <c:pt idx="0">
                  <c:v>25</c:v>
                </c:pt>
                <c:pt idx="1">
                  <c:v>22.466666666666661</c:v>
                </c:pt>
              </c:numCache>
            </c:numRef>
          </c:val>
        </c:ser>
        <c:dLbls>
          <c:showLegendKey val="0"/>
          <c:showVal val="1"/>
          <c:showCatName val="0"/>
          <c:showSerName val="0"/>
          <c:showPercent val="0"/>
          <c:showBubbleSize val="0"/>
        </c:dLbls>
        <c:gapWidth val="150"/>
        <c:axId val="75713152"/>
        <c:axId val="75728000"/>
      </c:barChart>
      <c:catAx>
        <c:axId val="75713152"/>
        <c:scaling>
          <c:orientation val="minMax"/>
        </c:scaling>
        <c:delete val="0"/>
        <c:axPos val="l"/>
        <c:numFmt formatCode="General" sourceLinked="1"/>
        <c:majorTickMark val="out"/>
        <c:minorTickMark val="none"/>
        <c:tickLblPos val="nextTo"/>
        <c:spPr>
          <a:ln w="3175">
            <a:solidFill>
              <a:srgbClr val="808080"/>
            </a:solidFill>
            <a:prstDash val="solid"/>
          </a:ln>
        </c:spPr>
        <c:txPr>
          <a:bodyPr/>
          <a:lstStyle/>
          <a:p>
            <a:pPr>
              <a:defRPr b="1"/>
            </a:pPr>
            <a:endParaRPr lang="en-US"/>
          </a:p>
        </c:txPr>
        <c:crossAx val="75728000"/>
        <c:crosses val="autoZero"/>
        <c:auto val="1"/>
        <c:lblAlgn val="ctr"/>
        <c:lblOffset val="100"/>
        <c:noMultiLvlLbl val="0"/>
      </c:catAx>
      <c:valAx>
        <c:axId val="75728000"/>
        <c:scaling>
          <c:orientation val="minMax"/>
          <c:min val="0"/>
        </c:scaling>
        <c:delete val="0"/>
        <c:axPos val="b"/>
        <c:numFmt formatCode="0.0" sourceLinked="1"/>
        <c:majorTickMark val="out"/>
        <c:minorTickMark val="none"/>
        <c:tickLblPos val="nextTo"/>
        <c:spPr>
          <a:ln w="3175">
            <a:solidFill>
              <a:srgbClr val="808080"/>
            </a:solidFill>
            <a:prstDash val="solid"/>
          </a:ln>
        </c:spPr>
        <c:txPr>
          <a:bodyPr/>
          <a:lstStyle/>
          <a:p>
            <a:pPr>
              <a:defRPr b="1"/>
            </a:pPr>
            <a:endParaRPr lang="en-US"/>
          </a:p>
        </c:txPr>
        <c:crossAx val="75713152"/>
        <c:crosses val="autoZero"/>
        <c:crossBetween val="between"/>
      </c:valAx>
      <c:spPr>
        <a:solidFill>
          <a:srgbClr val="FFFFFF"/>
        </a:solidFill>
        <a:ln w="25400">
          <a:noFill/>
        </a:ln>
      </c:spPr>
    </c:plotArea>
    <c:legend>
      <c:legendPos val="r"/>
      <c:layout/>
      <c:overlay val="0"/>
      <c:spPr>
        <a:noFill/>
        <a:ln w="25400">
          <a:noFill/>
        </a:ln>
      </c:spPr>
      <c:txPr>
        <a:bodyPr/>
        <a:lstStyle/>
        <a:p>
          <a:pPr>
            <a:defRPr b="1"/>
          </a:pPr>
          <a:endParaRPr lang="en-US"/>
        </a:p>
      </c:txPr>
    </c:legend>
    <c:plotVisOnly val="1"/>
    <c:dispBlanksAs val="gap"/>
    <c:showDLblsOverMax val="0"/>
  </c:chart>
  <c:spPr>
    <a:solidFill>
      <a:srgbClr val="FFFFFF"/>
    </a:solidFill>
    <a:ln w="9525">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b="1" i="0" u="none" strike="noStrike" baseline="0">
                <a:solidFill>
                  <a:srgbClr val="000000"/>
                </a:solidFill>
                <a:latin typeface="Calibri"/>
                <a:ea typeface="Calibri"/>
                <a:cs typeface="Calibri"/>
              </a:defRPr>
            </a:pPr>
            <a:r>
              <a:rPr lang="en-US"/>
              <a:t>Family and Personal Support: Group Averages</a:t>
            </a:r>
          </a:p>
        </c:rich>
      </c:tx>
      <c:layout/>
      <c:overlay val="0"/>
      <c:spPr>
        <a:noFill/>
        <a:ln w="25400">
          <a:noFill/>
        </a:ln>
      </c:spPr>
    </c:title>
    <c:autoTitleDeleted val="0"/>
    <c:plotArea>
      <c:layout/>
      <c:barChart>
        <c:barDir val="bar"/>
        <c:grouping val="clustered"/>
        <c:varyColors val="0"/>
        <c:ser>
          <c:idx val="0"/>
          <c:order val="0"/>
          <c:tx>
            <c:v>Trial 1</c:v>
          </c:tx>
          <c:spPr>
            <a:solidFill>
              <a:srgbClr val="C0504D"/>
            </a:solidFill>
            <a:ln w="3175">
              <a:solidFill>
                <a:srgbClr val="000000"/>
              </a:solidFill>
              <a:prstDash val="solid"/>
            </a:ln>
          </c:spPr>
          <c:invertIfNegative val="0"/>
          <c:dLbls>
            <c:spPr>
              <a:noFill/>
              <a:ln w="25400">
                <a:noFill/>
              </a:ln>
            </c:spPr>
            <c:txPr>
              <a:bodyPr/>
              <a:lstStyle/>
              <a:p>
                <a:pPr>
                  <a:defRPr b="1"/>
                </a:pPr>
                <a:endParaRPr lang="en-US"/>
              </a:p>
            </c:txPr>
            <c:showLegendKey val="0"/>
            <c:showVal val="1"/>
            <c:showCatName val="0"/>
            <c:showSerName val="0"/>
            <c:showPercent val="0"/>
            <c:showBubbleSize val="0"/>
            <c:showLeaderLines val="0"/>
          </c:dLbls>
          <c:cat>
            <c:strRef>
              <c:f>'4.0 and 5.0'!$A$22:$A$25</c:f>
              <c:strCache>
                <c:ptCount val="4"/>
                <c:pt idx="0">
                  <c:v>Creative Management</c:v>
                </c:pt>
                <c:pt idx="1">
                  <c:v>Emotional</c:v>
                </c:pt>
                <c:pt idx="2">
                  <c:v>Daily Problem Solving</c:v>
                </c:pt>
                <c:pt idx="3">
                  <c:v>Role Model</c:v>
                </c:pt>
              </c:strCache>
            </c:strRef>
          </c:cat>
          <c:val>
            <c:numRef>
              <c:f>'4.0 and 5.0'!$E$27:$E$30</c:f>
              <c:numCache>
                <c:formatCode>0.0</c:formatCode>
                <c:ptCount val="4"/>
                <c:pt idx="0">
                  <c:v>4.0666666666666664</c:v>
                </c:pt>
                <c:pt idx="1">
                  <c:v>7</c:v>
                </c:pt>
                <c:pt idx="2">
                  <c:v>6.8</c:v>
                </c:pt>
                <c:pt idx="3">
                  <c:v>4.5999999999999996</c:v>
                </c:pt>
              </c:numCache>
            </c:numRef>
          </c:val>
        </c:ser>
        <c:dLbls>
          <c:showLegendKey val="0"/>
          <c:showVal val="1"/>
          <c:showCatName val="0"/>
          <c:showSerName val="0"/>
          <c:showPercent val="0"/>
          <c:showBubbleSize val="0"/>
        </c:dLbls>
        <c:gapWidth val="150"/>
        <c:axId val="76114176"/>
        <c:axId val="76117120"/>
      </c:barChart>
      <c:catAx>
        <c:axId val="76114176"/>
        <c:scaling>
          <c:orientation val="minMax"/>
        </c:scaling>
        <c:delete val="0"/>
        <c:axPos val="l"/>
        <c:numFmt formatCode="General" sourceLinked="1"/>
        <c:majorTickMark val="out"/>
        <c:minorTickMark val="none"/>
        <c:tickLblPos val="nextTo"/>
        <c:spPr>
          <a:ln w="3175">
            <a:solidFill>
              <a:srgbClr val="808080"/>
            </a:solidFill>
            <a:prstDash val="solid"/>
          </a:ln>
        </c:spPr>
        <c:txPr>
          <a:bodyPr/>
          <a:lstStyle/>
          <a:p>
            <a:pPr>
              <a:defRPr b="1"/>
            </a:pPr>
            <a:endParaRPr lang="en-US"/>
          </a:p>
        </c:txPr>
        <c:crossAx val="76117120"/>
        <c:crosses val="autoZero"/>
        <c:auto val="1"/>
        <c:lblAlgn val="ctr"/>
        <c:lblOffset val="100"/>
        <c:noMultiLvlLbl val="0"/>
      </c:catAx>
      <c:valAx>
        <c:axId val="76117120"/>
        <c:scaling>
          <c:orientation val="minMax"/>
        </c:scaling>
        <c:delete val="0"/>
        <c:axPos val="b"/>
        <c:numFmt formatCode="0.0" sourceLinked="1"/>
        <c:majorTickMark val="out"/>
        <c:minorTickMark val="none"/>
        <c:tickLblPos val="nextTo"/>
        <c:spPr>
          <a:ln w="3175">
            <a:solidFill>
              <a:srgbClr val="808080"/>
            </a:solidFill>
            <a:prstDash val="solid"/>
          </a:ln>
        </c:spPr>
        <c:txPr>
          <a:bodyPr/>
          <a:lstStyle/>
          <a:p>
            <a:pPr>
              <a:defRPr b="1"/>
            </a:pPr>
            <a:endParaRPr lang="en-US"/>
          </a:p>
        </c:txPr>
        <c:crossAx val="76114176"/>
        <c:crosses val="autoZero"/>
        <c:crossBetween val="between"/>
      </c:valAx>
      <c:spPr>
        <a:solidFill>
          <a:srgbClr val="FFFFFF"/>
        </a:solidFill>
        <a:ln w="25400">
          <a:noFill/>
        </a:ln>
      </c:spPr>
    </c:plotArea>
    <c:legend>
      <c:legendPos val="r"/>
      <c:layout/>
      <c:overlay val="0"/>
      <c:spPr>
        <a:noFill/>
        <a:ln w="25400">
          <a:noFill/>
        </a:ln>
      </c:spPr>
      <c:txPr>
        <a:bodyPr/>
        <a:lstStyle/>
        <a:p>
          <a:pPr>
            <a:defRPr b="1"/>
          </a:pPr>
          <a:endParaRPr lang="en-US"/>
        </a:p>
      </c:txPr>
    </c:legend>
    <c:plotVisOnly val="1"/>
    <c:dispBlanksAs val="gap"/>
    <c:showDLblsOverMax val="0"/>
  </c:chart>
  <c:spPr>
    <a:solidFill>
      <a:srgbClr val="FFFFFF"/>
    </a:solidFill>
    <a:ln w="9525">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b="1" i="0" u="none" strike="noStrike" baseline="0">
                <a:solidFill>
                  <a:srgbClr val="000000"/>
                </a:solidFill>
                <a:latin typeface="Calibri"/>
                <a:ea typeface="Calibri"/>
                <a:cs typeface="Calibri"/>
              </a:defRPr>
            </a:pPr>
            <a:r>
              <a:rPr lang="en-US"/>
              <a:t>Group Goal Success: Performance Support</a:t>
            </a:r>
          </a:p>
        </c:rich>
      </c:tx>
      <c:layout/>
      <c:overlay val="0"/>
      <c:spPr>
        <a:noFill/>
        <a:ln w="25400">
          <a:noFill/>
        </a:ln>
      </c:spPr>
    </c:title>
    <c:autoTitleDeleted val="0"/>
    <c:plotArea>
      <c:layout/>
      <c:barChart>
        <c:barDir val="bar"/>
        <c:grouping val="clustered"/>
        <c:varyColors val="0"/>
        <c:ser>
          <c:idx val="0"/>
          <c:order val="0"/>
          <c:tx>
            <c:v>Trial 1</c:v>
          </c:tx>
          <c:spPr>
            <a:solidFill>
              <a:srgbClr val="77933C"/>
            </a:solidFill>
            <a:ln w="12700">
              <a:solidFill>
                <a:srgbClr val="000000"/>
              </a:solidFill>
              <a:prstDash val="solid"/>
            </a:ln>
          </c:spPr>
          <c:invertIfNegative val="0"/>
          <c:dLbls>
            <c:spPr>
              <a:noFill/>
              <a:ln w="25400">
                <a:noFill/>
              </a:ln>
            </c:spPr>
            <c:txPr>
              <a:bodyPr/>
              <a:lstStyle/>
              <a:p>
                <a:pPr>
                  <a:defRPr b="1"/>
                </a:pPr>
                <a:endParaRPr lang="en-US"/>
              </a:p>
            </c:txPr>
            <c:showLegendKey val="0"/>
            <c:showVal val="1"/>
            <c:showCatName val="0"/>
            <c:showSerName val="0"/>
            <c:showPercent val="0"/>
            <c:showBubbleSize val="0"/>
            <c:showLeaderLines val="0"/>
          </c:dLbls>
          <c:cat>
            <c:strRef>
              <c:f>'4.0 and 5.0'!$C$35:$C$36</c:f>
              <c:strCache>
                <c:ptCount val="2"/>
                <c:pt idx="0">
                  <c:v>Average Goal</c:v>
                </c:pt>
                <c:pt idx="1">
                  <c:v>Average Total</c:v>
                </c:pt>
              </c:strCache>
            </c:strRef>
          </c:cat>
          <c:val>
            <c:numRef>
              <c:f>'4.0 and 5.0'!$E$35:$E$36</c:f>
              <c:numCache>
                <c:formatCode>0.0</c:formatCode>
                <c:ptCount val="2"/>
                <c:pt idx="0">
                  <c:v>25.133333333333319</c:v>
                </c:pt>
                <c:pt idx="1">
                  <c:v>23.8</c:v>
                </c:pt>
              </c:numCache>
            </c:numRef>
          </c:val>
        </c:ser>
        <c:dLbls>
          <c:showLegendKey val="0"/>
          <c:showVal val="1"/>
          <c:showCatName val="0"/>
          <c:showSerName val="0"/>
          <c:showPercent val="0"/>
          <c:showBubbleSize val="0"/>
        </c:dLbls>
        <c:gapWidth val="150"/>
        <c:axId val="140137216"/>
        <c:axId val="140139904"/>
      </c:barChart>
      <c:catAx>
        <c:axId val="140137216"/>
        <c:scaling>
          <c:orientation val="minMax"/>
        </c:scaling>
        <c:delete val="0"/>
        <c:axPos val="l"/>
        <c:numFmt formatCode="General" sourceLinked="1"/>
        <c:majorTickMark val="out"/>
        <c:minorTickMark val="none"/>
        <c:tickLblPos val="nextTo"/>
        <c:spPr>
          <a:ln w="3175">
            <a:solidFill>
              <a:srgbClr val="808080"/>
            </a:solidFill>
            <a:prstDash val="solid"/>
          </a:ln>
        </c:spPr>
        <c:txPr>
          <a:bodyPr/>
          <a:lstStyle/>
          <a:p>
            <a:pPr>
              <a:defRPr b="1"/>
            </a:pPr>
            <a:endParaRPr lang="en-US"/>
          </a:p>
        </c:txPr>
        <c:crossAx val="140139904"/>
        <c:crosses val="autoZero"/>
        <c:auto val="1"/>
        <c:lblAlgn val="ctr"/>
        <c:lblOffset val="100"/>
        <c:noMultiLvlLbl val="0"/>
      </c:catAx>
      <c:valAx>
        <c:axId val="140139904"/>
        <c:scaling>
          <c:orientation val="minMax"/>
          <c:min val="0"/>
        </c:scaling>
        <c:delete val="0"/>
        <c:axPos val="b"/>
        <c:numFmt formatCode="0.0" sourceLinked="1"/>
        <c:majorTickMark val="out"/>
        <c:minorTickMark val="none"/>
        <c:tickLblPos val="nextTo"/>
        <c:spPr>
          <a:ln w="3175">
            <a:solidFill>
              <a:srgbClr val="808080"/>
            </a:solidFill>
            <a:prstDash val="solid"/>
          </a:ln>
        </c:spPr>
        <c:txPr>
          <a:bodyPr/>
          <a:lstStyle/>
          <a:p>
            <a:pPr>
              <a:defRPr b="1"/>
            </a:pPr>
            <a:endParaRPr lang="en-US"/>
          </a:p>
        </c:txPr>
        <c:crossAx val="140137216"/>
        <c:crosses val="autoZero"/>
        <c:crossBetween val="between"/>
      </c:valAx>
      <c:spPr>
        <a:solidFill>
          <a:srgbClr val="FFFFFF"/>
        </a:solidFill>
        <a:ln w="25400">
          <a:noFill/>
        </a:ln>
      </c:spPr>
    </c:plotArea>
    <c:legend>
      <c:legendPos val="r"/>
      <c:layout/>
      <c:overlay val="0"/>
      <c:spPr>
        <a:noFill/>
        <a:ln w="25400">
          <a:noFill/>
        </a:ln>
      </c:spPr>
      <c:txPr>
        <a:bodyPr/>
        <a:lstStyle/>
        <a:p>
          <a:pPr>
            <a:defRPr b="1"/>
          </a:pPr>
          <a:endParaRPr lang="en-US"/>
        </a:p>
      </c:txPr>
    </c:legend>
    <c:plotVisOnly val="1"/>
    <c:dispBlanksAs val="gap"/>
    <c:showDLblsOverMax val="0"/>
  </c:chart>
  <c:spPr>
    <a:solidFill>
      <a:srgbClr val="FFFFFF"/>
    </a:solidFill>
    <a:ln w="3175">
      <a:solidFill>
        <a:srgbClr val="FFFFFF"/>
      </a:solidFill>
      <a:prstDash val="solid"/>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b="1" i="0" u="none" strike="noStrike" baseline="0">
                <a:solidFill>
                  <a:srgbClr val="000000"/>
                </a:solidFill>
                <a:latin typeface="Calibri"/>
                <a:ea typeface="Calibri"/>
                <a:cs typeface="Calibri"/>
              </a:defRPr>
            </a:pPr>
            <a:r>
              <a:rPr lang="en-US"/>
              <a:t>Performance Support: Group Averages</a:t>
            </a:r>
          </a:p>
        </c:rich>
      </c:tx>
      <c:layout/>
      <c:overlay val="0"/>
      <c:spPr>
        <a:noFill/>
        <a:ln w="25400">
          <a:noFill/>
        </a:ln>
      </c:spPr>
    </c:title>
    <c:autoTitleDeleted val="0"/>
    <c:plotArea>
      <c:layout/>
      <c:barChart>
        <c:barDir val="bar"/>
        <c:grouping val="clustered"/>
        <c:varyColors val="0"/>
        <c:ser>
          <c:idx val="0"/>
          <c:order val="0"/>
          <c:tx>
            <c:v>Trial 1</c:v>
          </c:tx>
          <c:spPr>
            <a:solidFill>
              <a:srgbClr val="77933C"/>
            </a:solidFill>
            <a:ln w="12700">
              <a:solidFill>
                <a:srgbClr val="000000"/>
              </a:solidFill>
              <a:prstDash val="solid"/>
            </a:ln>
          </c:spPr>
          <c:invertIfNegative val="0"/>
          <c:dLbls>
            <c:spPr>
              <a:noFill/>
              <a:ln w="25400">
                <a:noFill/>
              </a:ln>
            </c:spPr>
            <c:txPr>
              <a:bodyPr/>
              <a:lstStyle/>
              <a:p>
                <a:pPr>
                  <a:defRPr b="1"/>
                </a:pPr>
                <a:endParaRPr lang="en-US"/>
              </a:p>
            </c:txPr>
            <c:showLegendKey val="0"/>
            <c:showVal val="1"/>
            <c:showCatName val="0"/>
            <c:showSerName val="0"/>
            <c:showPercent val="0"/>
            <c:showBubbleSize val="0"/>
            <c:showLeaderLines val="0"/>
          </c:dLbls>
          <c:cat>
            <c:strRef>
              <c:f>'4.0 and 5.0'!$A$34:$A$37</c:f>
              <c:strCache>
                <c:ptCount val="4"/>
                <c:pt idx="0">
                  <c:v>Feedback &amp; Coaching</c:v>
                </c:pt>
                <c:pt idx="1">
                  <c:v>Measurement &amp; Direction</c:v>
                </c:pt>
                <c:pt idx="2">
                  <c:v>Providing Resources</c:v>
                </c:pt>
                <c:pt idx="3">
                  <c:v>Support for Change</c:v>
                </c:pt>
              </c:strCache>
            </c:strRef>
          </c:cat>
          <c:val>
            <c:numRef>
              <c:f>'4.0 and 5.0'!$E$39:$E$42</c:f>
              <c:numCache>
                <c:formatCode>0.0</c:formatCode>
                <c:ptCount val="4"/>
                <c:pt idx="0">
                  <c:v>7.1333333333333329</c:v>
                </c:pt>
                <c:pt idx="1">
                  <c:v>5.666666666666667</c:v>
                </c:pt>
                <c:pt idx="2">
                  <c:v>5.1333333333333329</c:v>
                </c:pt>
                <c:pt idx="3">
                  <c:v>5.8666666666666663</c:v>
                </c:pt>
              </c:numCache>
            </c:numRef>
          </c:val>
        </c:ser>
        <c:dLbls>
          <c:showLegendKey val="0"/>
          <c:showVal val="1"/>
          <c:showCatName val="0"/>
          <c:showSerName val="0"/>
          <c:showPercent val="0"/>
          <c:showBubbleSize val="0"/>
        </c:dLbls>
        <c:gapWidth val="150"/>
        <c:axId val="140147328"/>
        <c:axId val="140166656"/>
      </c:barChart>
      <c:catAx>
        <c:axId val="140147328"/>
        <c:scaling>
          <c:orientation val="minMax"/>
        </c:scaling>
        <c:delete val="0"/>
        <c:axPos val="l"/>
        <c:numFmt formatCode="General" sourceLinked="1"/>
        <c:majorTickMark val="out"/>
        <c:minorTickMark val="none"/>
        <c:tickLblPos val="nextTo"/>
        <c:spPr>
          <a:ln w="3175">
            <a:solidFill>
              <a:srgbClr val="808080"/>
            </a:solidFill>
            <a:prstDash val="solid"/>
          </a:ln>
        </c:spPr>
        <c:txPr>
          <a:bodyPr/>
          <a:lstStyle/>
          <a:p>
            <a:pPr>
              <a:defRPr b="1"/>
            </a:pPr>
            <a:endParaRPr lang="en-US"/>
          </a:p>
        </c:txPr>
        <c:crossAx val="140166656"/>
        <c:crosses val="autoZero"/>
        <c:auto val="1"/>
        <c:lblAlgn val="ctr"/>
        <c:lblOffset val="100"/>
        <c:noMultiLvlLbl val="0"/>
      </c:catAx>
      <c:valAx>
        <c:axId val="140166656"/>
        <c:scaling>
          <c:orientation val="minMax"/>
          <c:max val="8"/>
        </c:scaling>
        <c:delete val="0"/>
        <c:axPos val="b"/>
        <c:numFmt formatCode="0.0" sourceLinked="1"/>
        <c:majorTickMark val="out"/>
        <c:minorTickMark val="none"/>
        <c:tickLblPos val="nextTo"/>
        <c:spPr>
          <a:ln w="3175">
            <a:solidFill>
              <a:srgbClr val="808080"/>
            </a:solidFill>
            <a:prstDash val="solid"/>
          </a:ln>
        </c:spPr>
        <c:txPr>
          <a:bodyPr/>
          <a:lstStyle/>
          <a:p>
            <a:pPr>
              <a:defRPr b="1"/>
            </a:pPr>
            <a:endParaRPr lang="en-US"/>
          </a:p>
        </c:txPr>
        <c:crossAx val="140147328"/>
        <c:crosses val="autoZero"/>
        <c:crossBetween val="between"/>
      </c:valAx>
      <c:spPr>
        <a:solidFill>
          <a:srgbClr val="FFFFFF"/>
        </a:solidFill>
        <a:ln w="25400">
          <a:noFill/>
        </a:ln>
      </c:spPr>
    </c:plotArea>
    <c:legend>
      <c:legendPos val="r"/>
      <c:layout/>
      <c:overlay val="0"/>
      <c:spPr>
        <a:noFill/>
        <a:ln w="25400">
          <a:noFill/>
        </a:ln>
      </c:spPr>
      <c:txPr>
        <a:bodyPr/>
        <a:lstStyle/>
        <a:p>
          <a:pPr>
            <a:defRPr b="1"/>
          </a:pPr>
          <a:endParaRPr lang="en-US"/>
        </a:p>
      </c:txPr>
    </c:legend>
    <c:plotVisOnly val="1"/>
    <c:dispBlanksAs val="gap"/>
    <c:showDLblsOverMax val="0"/>
  </c:chart>
  <c:spPr>
    <a:solidFill>
      <a:srgbClr val="FFFFFF"/>
    </a:solidFill>
    <a:ln w="9525">
      <a:noFill/>
    </a:ln>
  </c:sp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46"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6"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65F1274-7EC5-4968-9BEB-186584945460}"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5F1274-7EC5-4968-9BEB-186584945460}"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5F1274-7EC5-4968-9BEB-186584945460}"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5F1274-7EC5-4968-9BEB-186584945460}"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46" indent="0">
              <a:buNone/>
              <a:defRPr sz="1800">
                <a:solidFill>
                  <a:schemeClr val="tx1">
                    <a:tint val="75000"/>
                  </a:schemeClr>
                </a:solidFill>
              </a:defRPr>
            </a:lvl2pPr>
            <a:lvl3pPr marL="914293" indent="0">
              <a:buNone/>
              <a:defRPr sz="1600">
                <a:solidFill>
                  <a:schemeClr val="tx1">
                    <a:tint val="75000"/>
                  </a:schemeClr>
                </a:solidFill>
              </a:defRPr>
            </a:lvl3pPr>
            <a:lvl4pPr marL="1371440" indent="0">
              <a:buNone/>
              <a:defRPr sz="1400">
                <a:solidFill>
                  <a:schemeClr val="tx1">
                    <a:tint val="75000"/>
                  </a:schemeClr>
                </a:solidFill>
              </a:defRPr>
            </a:lvl4pPr>
            <a:lvl5pPr marL="1828586" indent="0">
              <a:buNone/>
              <a:defRPr sz="1400">
                <a:solidFill>
                  <a:schemeClr val="tx1">
                    <a:tint val="75000"/>
                  </a:schemeClr>
                </a:solidFill>
              </a:defRPr>
            </a:lvl5pPr>
            <a:lvl6pPr marL="2285733" indent="0">
              <a:buNone/>
              <a:defRPr sz="1400">
                <a:solidFill>
                  <a:schemeClr val="tx1">
                    <a:tint val="75000"/>
                  </a:schemeClr>
                </a:solidFill>
              </a:defRPr>
            </a:lvl6pPr>
            <a:lvl7pPr marL="2742879" indent="0">
              <a:buNone/>
              <a:defRPr sz="1400">
                <a:solidFill>
                  <a:schemeClr val="tx1">
                    <a:tint val="75000"/>
                  </a:schemeClr>
                </a:solidFill>
              </a:defRPr>
            </a:lvl7pPr>
            <a:lvl8pPr marL="3200026" indent="0">
              <a:buNone/>
              <a:defRPr sz="1400">
                <a:solidFill>
                  <a:schemeClr val="tx1">
                    <a:tint val="75000"/>
                  </a:schemeClr>
                </a:solidFill>
              </a:defRPr>
            </a:lvl8pPr>
            <a:lvl9pPr marL="3657172"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5F1274-7EC5-4968-9BEB-186584945460}"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65F1274-7EC5-4968-9BEB-186584945460}"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146" indent="0">
              <a:buNone/>
              <a:defRPr sz="2000" b="1"/>
            </a:lvl2pPr>
            <a:lvl3pPr marL="914293" indent="0">
              <a:buNone/>
              <a:defRPr sz="1800" b="1"/>
            </a:lvl3pPr>
            <a:lvl4pPr marL="1371440" indent="0">
              <a:buNone/>
              <a:defRPr sz="1600" b="1"/>
            </a:lvl4pPr>
            <a:lvl5pPr marL="1828586" indent="0">
              <a:buNone/>
              <a:defRPr sz="1600" b="1"/>
            </a:lvl5pPr>
            <a:lvl6pPr marL="2285733" indent="0">
              <a:buNone/>
              <a:defRPr sz="1600" b="1"/>
            </a:lvl6pPr>
            <a:lvl7pPr marL="2742879" indent="0">
              <a:buNone/>
              <a:defRPr sz="1600" b="1"/>
            </a:lvl7pPr>
            <a:lvl8pPr marL="3200026" indent="0">
              <a:buNone/>
              <a:defRPr sz="1600" b="1"/>
            </a:lvl8pPr>
            <a:lvl9pPr marL="365717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46" indent="0">
              <a:buNone/>
              <a:defRPr sz="2000" b="1"/>
            </a:lvl2pPr>
            <a:lvl3pPr marL="914293" indent="0">
              <a:buNone/>
              <a:defRPr sz="1800" b="1"/>
            </a:lvl3pPr>
            <a:lvl4pPr marL="1371440" indent="0">
              <a:buNone/>
              <a:defRPr sz="1600" b="1"/>
            </a:lvl4pPr>
            <a:lvl5pPr marL="1828586" indent="0">
              <a:buNone/>
              <a:defRPr sz="1600" b="1"/>
            </a:lvl5pPr>
            <a:lvl6pPr marL="2285733" indent="0">
              <a:buNone/>
              <a:defRPr sz="1600" b="1"/>
            </a:lvl6pPr>
            <a:lvl7pPr marL="2742879" indent="0">
              <a:buNone/>
              <a:defRPr sz="1600" b="1"/>
            </a:lvl7pPr>
            <a:lvl8pPr marL="3200026" indent="0">
              <a:buNone/>
              <a:defRPr sz="1600" b="1"/>
            </a:lvl8pPr>
            <a:lvl9pPr marL="365717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65F1274-7EC5-4968-9BEB-186584945460}" type="datetimeFigureOut">
              <a:rPr lang="en-US" smtClean="0"/>
              <a:pPr/>
              <a:t>7/9/2013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65F1274-7EC5-4968-9BEB-186584945460}" type="datetimeFigureOut">
              <a:rPr lang="en-US" smtClean="0"/>
              <a:pPr/>
              <a:t>7/9/2013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5F1274-7EC5-4968-9BEB-186584945460}" type="datetimeFigureOut">
              <a:rPr lang="en-US" smtClean="0"/>
              <a:pPr/>
              <a:t>7/9/2013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0"/>
            <a:ext cx="3008313" cy="4691063"/>
          </a:xfrm>
        </p:spPr>
        <p:txBody>
          <a:bodyPr/>
          <a:lstStyle>
            <a:lvl1pPr marL="0" indent="0">
              <a:buNone/>
              <a:defRPr sz="1400"/>
            </a:lvl1pPr>
            <a:lvl2pPr marL="457146" indent="0">
              <a:buNone/>
              <a:defRPr sz="1200"/>
            </a:lvl2pPr>
            <a:lvl3pPr marL="914293" indent="0">
              <a:buNone/>
              <a:defRPr sz="1000"/>
            </a:lvl3pPr>
            <a:lvl4pPr marL="1371440" indent="0">
              <a:buNone/>
              <a:defRPr sz="900"/>
            </a:lvl4pPr>
            <a:lvl5pPr marL="1828586" indent="0">
              <a:buNone/>
              <a:defRPr sz="900"/>
            </a:lvl5pPr>
            <a:lvl6pPr marL="2285733" indent="0">
              <a:buNone/>
              <a:defRPr sz="900"/>
            </a:lvl6pPr>
            <a:lvl7pPr marL="2742879" indent="0">
              <a:buNone/>
              <a:defRPr sz="900"/>
            </a:lvl7pPr>
            <a:lvl8pPr marL="3200026" indent="0">
              <a:buNone/>
              <a:defRPr sz="900"/>
            </a:lvl8pPr>
            <a:lvl9pPr marL="365717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5F1274-7EC5-4968-9BEB-186584945460}"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46" indent="0">
              <a:buNone/>
              <a:defRPr sz="2800"/>
            </a:lvl2pPr>
            <a:lvl3pPr marL="914293" indent="0">
              <a:buNone/>
              <a:defRPr sz="2400"/>
            </a:lvl3pPr>
            <a:lvl4pPr marL="1371440" indent="0">
              <a:buNone/>
              <a:defRPr sz="2000"/>
            </a:lvl4pPr>
            <a:lvl5pPr marL="1828586" indent="0">
              <a:buNone/>
              <a:defRPr sz="2000"/>
            </a:lvl5pPr>
            <a:lvl6pPr marL="2285733" indent="0">
              <a:buNone/>
              <a:defRPr sz="2000"/>
            </a:lvl6pPr>
            <a:lvl7pPr marL="2742879" indent="0">
              <a:buNone/>
              <a:defRPr sz="2000"/>
            </a:lvl7pPr>
            <a:lvl8pPr marL="3200026" indent="0">
              <a:buNone/>
              <a:defRPr sz="2000"/>
            </a:lvl8pPr>
            <a:lvl9pPr marL="3657172"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46" indent="0">
              <a:buNone/>
              <a:defRPr sz="1200"/>
            </a:lvl2pPr>
            <a:lvl3pPr marL="914293" indent="0">
              <a:buNone/>
              <a:defRPr sz="1000"/>
            </a:lvl3pPr>
            <a:lvl4pPr marL="1371440" indent="0">
              <a:buNone/>
              <a:defRPr sz="900"/>
            </a:lvl4pPr>
            <a:lvl5pPr marL="1828586" indent="0">
              <a:buNone/>
              <a:defRPr sz="900"/>
            </a:lvl5pPr>
            <a:lvl6pPr marL="2285733" indent="0">
              <a:buNone/>
              <a:defRPr sz="900"/>
            </a:lvl6pPr>
            <a:lvl7pPr marL="2742879" indent="0">
              <a:buNone/>
              <a:defRPr sz="900"/>
            </a:lvl7pPr>
            <a:lvl8pPr marL="3200026" indent="0">
              <a:buNone/>
              <a:defRPr sz="900"/>
            </a:lvl8pPr>
            <a:lvl9pPr marL="365717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5F1274-7EC5-4968-9BEB-186584945460}"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2901C0-61EA-469F-991C-A4C75095619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29" tIns="45714" rIns="91429" bIns="45714"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29" tIns="45714" rIns="91429" bIns="4571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29" tIns="45714" rIns="91429" bIns="45714" rtlCol="0" anchor="ctr"/>
          <a:lstStyle>
            <a:lvl1pPr algn="l">
              <a:defRPr sz="1200">
                <a:solidFill>
                  <a:schemeClr val="tx1">
                    <a:tint val="75000"/>
                  </a:schemeClr>
                </a:solidFill>
              </a:defRPr>
            </a:lvl1pPr>
          </a:lstStyle>
          <a:p>
            <a:fld id="{C65F1274-7EC5-4968-9BEB-186584945460}" type="datetimeFigureOut">
              <a:rPr lang="en-US" smtClean="0"/>
              <a:pPr/>
              <a:t>7/9/2013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29" tIns="45714" rIns="91429" bIns="45714"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29" tIns="45714" rIns="91429" bIns="45714" rtlCol="0" anchor="ctr"/>
          <a:lstStyle>
            <a:lvl1pPr algn="r">
              <a:defRPr sz="1200">
                <a:solidFill>
                  <a:schemeClr val="tx1">
                    <a:tint val="75000"/>
                  </a:schemeClr>
                </a:solidFill>
              </a:defRPr>
            </a:lvl1pPr>
          </a:lstStyle>
          <a:p>
            <a:fld id="{472901C0-61EA-469F-991C-A4C75095619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146" rtl="0" eaLnBrk="1" latinLnBrk="0" hangingPunct="1">
        <a:spcBef>
          <a:spcPct val="0"/>
        </a:spcBef>
        <a:buNone/>
        <a:defRPr sz="4400" kern="1200">
          <a:solidFill>
            <a:schemeClr val="tx1"/>
          </a:solidFill>
          <a:latin typeface="+mj-lt"/>
          <a:ea typeface="+mj-ea"/>
          <a:cs typeface="+mj-cs"/>
        </a:defRPr>
      </a:lvl1pPr>
    </p:titleStyle>
    <p:bodyStyle>
      <a:lvl1pPr marL="342860" indent="-342860" algn="l" defTabSz="457146" rtl="0" eaLnBrk="1" latinLnBrk="0" hangingPunct="1">
        <a:spcBef>
          <a:spcPct val="20000"/>
        </a:spcBef>
        <a:buFont typeface="Arial"/>
        <a:buChar char="•"/>
        <a:defRPr sz="3200" kern="1200">
          <a:solidFill>
            <a:schemeClr val="tx1"/>
          </a:solidFill>
          <a:latin typeface="+mn-lt"/>
          <a:ea typeface="+mn-ea"/>
          <a:cs typeface="+mn-cs"/>
        </a:defRPr>
      </a:lvl1pPr>
      <a:lvl2pPr marL="742863" indent="-285717" algn="l" defTabSz="457146" rtl="0" eaLnBrk="1" latinLnBrk="0" hangingPunct="1">
        <a:spcBef>
          <a:spcPct val="20000"/>
        </a:spcBef>
        <a:buFont typeface="Arial"/>
        <a:buChar char="–"/>
        <a:defRPr sz="2800" kern="1200">
          <a:solidFill>
            <a:schemeClr val="tx1"/>
          </a:solidFill>
          <a:latin typeface="+mn-lt"/>
          <a:ea typeface="+mn-ea"/>
          <a:cs typeface="+mn-cs"/>
        </a:defRPr>
      </a:lvl2pPr>
      <a:lvl3pPr marL="1142867" indent="-228573" algn="l" defTabSz="457146" rtl="0" eaLnBrk="1" latinLnBrk="0" hangingPunct="1">
        <a:spcBef>
          <a:spcPct val="20000"/>
        </a:spcBef>
        <a:buFont typeface="Arial"/>
        <a:buChar char="•"/>
        <a:defRPr sz="2400" kern="1200">
          <a:solidFill>
            <a:schemeClr val="tx1"/>
          </a:solidFill>
          <a:latin typeface="+mn-lt"/>
          <a:ea typeface="+mn-ea"/>
          <a:cs typeface="+mn-cs"/>
        </a:defRPr>
      </a:lvl3pPr>
      <a:lvl4pPr marL="1600013" indent="-228573" algn="l" defTabSz="457146" rtl="0" eaLnBrk="1" latinLnBrk="0" hangingPunct="1">
        <a:spcBef>
          <a:spcPct val="20000"/>
        </a:spcBef>
        <a:buFont typeface="Arial"/>
        <a:buChar char="–"/>
        <a:defRPr sz="2000" kern="1200">
          <a:solidFill>
            <a:schemeClr val="tx1"/>
          </a:solidFill>
          <a:latin typeface="+mn-lt"/>
          <a:ea typeface="+mn-ea"/>
          <a:cs typeface="+mn-cs"/>
        </a:defRPr>
      </a:lvl4pPr>
      <a:lvl5pPr marL="2057159" indent="-228573" algn="l" defTabSz="457146" rtl="0" eaLnBrk="1" latinLnBrk="0" hangingPunct="1">
        <a:spcBef>
          <a:spcPct val="20000"/>
        </a:spcBef>
        <a:buFont typeface="Arial"/>
        <a:buChar char="»"/>
        <a:defRPr sz="2000" kern="1200">
          <a:solidFill>
            <a:schemeClr val="tx1"/>
          </a:solidFill>
          <a:latin typeface="+mn-lt"/>
          <a:ea typeface="+mn-ea"/>
          <a:cs typeface="+mn-cs"/>
        </a:defRPr>
      </a:lvl5pPr>
      <a:lvl6pPr marL="2514306" indent="-228573" algn="l" defTabSz="457146" rtl="0" eaLnBrk="1" latinLnBrk="0" hangingPunct="1">
        <a:spcBef>
          <a:spcPct val="20000"/>
        </a:spcBef>
        <a:buFont typeface="Arial"/>
        <a:buChar char="•"/>
        <a:defRPr sz="2000" kern="1200">
          <a:solidFill>
            <a:schemeClr val="tx1"/>
          </a:solidFill>
          <a:latin typeface="+mn-lt"/>
          <a:ea typeface="+mn-ea"/>
          <a:cs typeface="+mn-cs"/>
        </a:defRPr>
      </a:lvl6pPr>
      <a:lvl7pPr marL="2971453" indent="-228573" algn="l" defTabSz="457146" rtl="0" eaLnBrk="1" latinLnBrk="0" hangingPunct="1">
        <a:spcBef>
          <a:spcPct val="20000"/>
        </a:spcBef>
        <a:buFont typeface="Arial"/>
        <a:buChar char="•"/>
        <a:defRPr sz="2000" kern="1200">
          <a:solidFill>
            <a:schemeClr val="tx1"/>
          </a:solidFill>
          <a:latin typeface="+mn-lt"/>
          <a:ea typeface="+mn-ea"/>
          <a:cs typeface="+mn-cs"/>
        </a:defRPr>
      </a:lvl7pPr>
      <a:lvl8pPr marL="3428599" indent="-228573" algn="l" defTabSz="457146" rtl="0" eaLnBrk="1" latinLnBrk="0" hangingPunct="1">
        <a:spcBef>
          <a:spcPct val="20000"/>
        </a:spcBef>
        <a:buFont typeface="Arial"/>
        <a:buChar char="•"/>
        <a:defRPr sz="2000" kern="1200">
          <a:solidFill>
            <a:schemeClr val="tx1"/>
          </a:solidFill>
          <a:latin typeface="+mn-lt"/>
          <a:ea typeface="+mn-ea"/>
          <a:cs typeface="+mn-cs"/>
        </a:defRPr>
      </a:lvl8pPr>
      <a:lvl9pPr marL="3885746" indent="-228573" algn="l" defTabSz="45714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46" rtl="0" eaLnBrk="1" latinLnBrk="0" hangingPunct="1">
        <a:defRPr sz="1800" kern="1200">
          <a:solidFill>
            <a:schemeClr val="tx1"/>
          </a:solidFill>
          <a:latin typeface="+mn-lt"/>
          <a:ea typeface="+mn-ea"/>
          <a:cs typeface="+mn-cs"/>
        </a:defRPr>
      </a:lvl1pPr>
      <a:lvl2pPr marL="457146" algn="l" defTabSz="457146" rtl="0" eaLnBrk="1" latinLnBrk="0" hangingPunct="1">
        <a:defRPr sz="1800" kern="1200">
          <a:solidFill>
            <a:schemeClr val="tx1"/>
          </a:solidFill>
          <a:latin typeface="+mn-lt"/>
          <a:ea typeface="+mn-ea"/>
          <a:cs typeface="+mn-cs"/>
        </a:defRPr>
      </a:lvl2pPr>
      <a:lvl3pPr marL="914293" algn="l" defTabSz="457146" rtl="0" eaLnBrk="1" latinLnBrk="0" hangingPunct="1">
        <a:defRPr sz="1800" kern="1200">
          <a:solidFill>
            <a:schemeClr val="tx1"/>
          </a:solidFill>
          <a:latin typeface="+mn-lt"/>
          <a:ea typeface="+mn-ea"/>
          <a:cs typeface="+mn-cs"/>
        </a:defRPr>
      </a:lvl3pPr>
      <a:lvl4pPr marL="1371440" algn="l" defTabSz="457146" rtl="0" eaLnBrk="1" latinLnBrk="0" hangingPunct="1">
        <a:defRPr sz="1800" kern="1200">
          <a:solidFill>
            <a:schemeClr val="tx1"/>
          </a:solidFill>
          <a:latin typeface="+mn-lt"/>
          <a:ea typeface="+mn-ea"/>
          <a:cs typeface="+mn-cs"/>
        </a:defRPr>
      </a:lvl4pPr>
      <a:lvl5pPr marL="1828586" algn="l" defTabSz="457146" rtl="0" eaLnBrk="1" latinLnBrk="0" hangingPunct="1">
        <a:defRPr sz="1800" kern="1200">
          <a:solidFill>
            <a:schemeClr val="tx1"/>
          </a:solidFill>
          <a:latin typeface="+mn-lt"/>
          <a:ea typeface="+mn-ea"/>
          <a:cs typeface="+mn-cs"/>
        </a:defRPr>
      </a:lvl5pPr>
      <a:lvl6pPr marL="2285733" algn="l" defTabSz="457146" rtl="0" eaLnBrk="1" latinLnBrk="0" hangingPunct="1">
        <a:defRPr sz="1800" kern="1200">
          <a:solidFill>
            <a:schemeClr val="tx1"/>
          </a:solidFill>
          <a:latin typeface="+mn-lt"/>
          <a:ea typeface="+mn-ea"/>
          <a:cs typeface="+mn-cs"/>
        </a:defRPr>
      </a:lvl6pPr>
      <a:lvl7pPr marL="2742879" algn="l" defTabSz="457146" rtl="0" eaLnBrk="1" latinLnBrk="0" hangingPunct="1">
        <a:defRPr sz="1800" kern="1200">
          <a:solidFill>
            <a:schemeClr val="tx1"/>
          </a:solidFill>
          <a:latin typeface="+mn-lt"/>
          <a:ea typeface="+mn-ea"/>
          <a:cs typeface="+mn-cs"/>
        </a:defRPr>
      </a:lvl7pPr>
      <a:lvl8pPr marL="3200026" algn="l" defTabSz="457146" rtl="0" eaLnBrk="1" latinLnBrk="0" hangingPunct="1">
        <a:defRPr sz="1800" kern="1200">
          <a:solidFill>
            <a:schemeClr val="tx1"/>
          </a:solidFill>
          <a:latin typeface="+mn-lt"/>
          <a:ea typeface="+mn-ea"/>
          <a:cs typeface="+mn-cs"/>
        </a:defRPr>
      </a:lvl8pPr>
      <a:lvl9pPr marL="3657172" algn="l" defTabSz="45714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10"/>
          <p:cNvSpPr>
            <a:spLocks noChangeArrowheads="1"/>
          </p:cNvSpPr>
          <p:nvPr/>
        </p:nvSpPr>
        <p:spPr bwMode="auto">
          <a:xfrm>
            <a:off x="0" y="228600"/>
            <a:ext cx="9144000" cy="3852863"/>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 name="Rectangle 15"/>
          <p:cNvSpPr txBox="1">
            <a:spLocks noChangeArrowheads="1"/>
          </p:cNvSpPr>
          <p:nvPr/>
        </p:nvSpPr>
        <p:spPr>
          <a:xfrm>
            <a:off x="923925" y="1759584"/>
            <a:ext cx="7526338" cy="2130275"/>
          </a:xfrm>
          <a:prstGeom prst="rect">
            <a:avLst/>
          </a:prstGeom>
        </p:spPr>
        <p:txBody>
          <a:bodyPr/>
          <a:lstStyle>
            <a:lvl1pPr algn="ctr" defTabSz="457146" rtl="0" eaLnBrk="1" latinLnBrk="0" hangingPunct="1">
              <a:lnSpc>
                <a:spcPts val="4200"/>
              </a:lnSpc>
              <a:spcBef>
                <a:spcPct val="0"/>
              </a:spcBef>
              <a:buNone/>
              <a:defRPr sz="4000" kern="1200">
                <a:solidFill>
                  <a:schemeClr val="tx1"/>
                </a:solidFill>
                <a:latin typeface="+mj-lt"/>
                <a:ea typeface="+mj-ea"/>
                <a:cs typeface="+mj-cs"/>
              </a:defRPr>
            </a:lvl1pPr>
          </a:lstStyle>
          <a:p>
            <a:r>
              <a:rPr lang="en-US" b="1" dirty="0" smtClean="0"/>
              <a:t>STAR weSupport </a:t>
            </a:r>
            <a:br>
              <a:rPr lang="en-US" b="1" dirty="0" smtClean="0"/>
            </a:br>
            <a:r>
              <a:rPr lang="en-US" b="1" dirty="0" smtClean="0"/>
              <a:t>Group Feedback Handout, Trial 1</a:t>
            </a:r>
            <a:endParaRPr lang="en-US" b="1" dirty="0" smtClean="0"/>
          </a:p>
        </p:txBody>
      </p:sp>
      <p:sp>
        <p:nvSpPr>
          <p:cNvPr id="6" name="Rectangle 16"/>
          <p:cNvSpPr txBox="1">
            <a:spLocks noChangeArrowheads="1"/>
          </p:cNvSpPr>
          <p:nvPr/>
        </p:nvSpPr>
        <p:spPr>
          <a:xfrm>
            <a:off x="2306638" y="4312315"/>
            <a:ext cx="6143625" cy="1497795"/>
          </a:xfrm>
          <a:prstGeom prst="rect">
            <a:avLst/>
          </a:prstGeom>
          <a:extLst>
            <a:ext uri="{909E8E84-426E-40DD-AFC4-6F175D3DCCD1}">
              <a14:hiddenFill xmlns:a14="http://schemas.microsoft.com/office/drawing/2010/main">
                <a:solidFill>
                  <a:schemeClr val="accent1"/>
                </a:solidFill>
              </a14:hiddenFill>
            </a:ext>
          </a:extLst>
        </p:spPr>
        <p:txBody>
          <a:bodyPr/>
          <a:lstStyle>
            <a:lvl1pPr marL="0" indent="0" algn="l" defTabSz="457146" rtl="0" eaLnBrk="1" latinLnBrk="0" hangingPunct="1">
              <a:spcBef>
                <a:spcPct val="20000"/>
              </a:spcBef>
              <a:buFont typeface="Wingdings" pitchFamily="2" charset="2"/>
              <a:buNone/>
              <a:defRPr sz="2400" b="1" kern="1200">
                <a:solidFill>
                  <a:schemeClr val="tx1"/>
                </a:solidFill>
                <a:latin typeface="+mn-lt"/>
                <a:ea typeface="+mn-ea"/>
                <a:cs typeface="+mn-cs"/>
              </a:defRPr>
            </a:lvl1pPr>
            <a:lvl2pPr marL="742863" indent="-285717" algn="l" defTabSz="457146" rtl="0" eaLnBrk="1" latinLnBrk="0" hangingPunct="1">
              <a:spcBef>
                <a:spcPct val="20000"/>
              </a:spcBef>
              <a:buFont typeface="Arial"/>
              <a:buChar char="–"/>
              <a:defRPr sz="2800" kern="1200">
                <a:solidFill>
                  <a:schemeClr val="tx1"/>
                </a:solidFill>
                <a:latin typeface="+mn-lt"/>
                <a:ea typeface="+mn-ea"/>
                <a:cs typeface="+mn-cs"/>
              </a:defRPr>
            </a:lvl2pPr>
            <a:lvl3pPr marL="1142867" indent="-228573" algn="l" defTabSz="457146" rtl="0" eaLnBrk="1" latinLnBrk="0" hangingPunct="1">
              <a:spcBef>
                <a:spcPct val="20000"/>
              </a:spcBef>
              <a:buFont typeface="Arial"/>
              <a:buChar char="•"/>
              <a:defRPr sz="2400" kern="1200">
                <a:solidFill>
                  <a:schemeClr val="tx1"/>
                </a:solidFill>
                <a:latin typeface="+mn-lt"/>
                <a:ea typeface="+mn-ea"/>
                <a:cs typeface="+mn-cs"/>
              </a:defRPr>
            </a:lvl3pPr>
            <a:lvl4pPr marL="1600013" indent="-228573" algn="l" defTabSz="457146" rtl="0" eaLnBrk="1" latinLnBrk="0" hangingPunct="1">
              <a:spcBef>
                <a:spcPct val="20000"/>
              </a:spcBef>
              <a:buFont typeface="Arial"/>
              <a:buChar char="–"/>
              <a:defRPr sz="2000" kern="1200">
                <a:solidFill>
                  <a:schemeClr val="tx1"/>
                </a:solidFill>
                <a:latin typeface="+mn-lt"/>
                <a:ea typeface="+mn-ea"/>
                <a:cs typeface="+mn-cs"/>
              </a:defRPr>
            </a:lvl4pPr>
            <a:lvl5pPr marL="2057159" indent="-228573" algn="l" defTabSz="457146" rtl="0" eaLnBrk="1" latinLnBrk="0" hangingPunct="1">
              <a:spcBef>
                <a:spcPct val="20000"/>
              </a:spcBef>
              <a:buFont typeface="Arial"/>
              <a:buChar char="»"/>
              <a:defRPr sz="2000" kern="1200">
                <a:solidFill>
                  <a:schemeClr val="tx1"/>
                </a:solidFill>
                <a:latin typeface="+mn-lt"/>
                <a:ea typeface="+mn-ea"/>
                <a:cs typeface="+mn-cs"/>
              </a:defRPr>
            </a:lvl5pPr>
            <a:lvl6pPr marL="2514306" indent="-228573" algn="l" defTabSz="457146" rtl="0" eaLnBrk="1" latinLnBrk="0" hangingPunct="1">
              <a:spcBef>
                <a:spcPct val="20000"/>
              </a:spcBef>
              <a:buFont typeface="Arial"/>
              <a:buChar char="•"/>
              <a:defRPr sz="2000" kern="1200">
                <a:solidFill>
                  <a:schemeClr val="tx1"/>
                </a:solidFill>
                <a:latin typeface="+mn-lt"/>
                <a:ea typeface="+mn-ea"/>
                <a:cs typeface="+mn-cs"/>
              </a:defRPr>
            </a:lvl6pPr>
            <a:lvl7pPr marL="2971453" indent="-228573" algn="l" defTabSz="457146" rtl="0" eaLnBrk="1" latinLnBrk="0" hangingPunct="1">
              <a:spcBef>
                <a:spcPct val="20000"/>
              </a:spcBef>
              <a:buFont typeface="Arial"/>
              <a:buChar char="•"/>
              <a:defRPr sz="2000" kern="1200">
                <a:solidFill>
                  <a:schemeClr val="tx1"/>
                </a:solidFill>
                <a:latin typeface="+mn-lt"/>
                <a:ea typeface="+mn-ea"/>
                <a:cs typeface="+mn-cs"/>
              </a:defRPr>
            </a:lvl7pPr>
            <a:lvl8pPr marL="3428599" indent="-228573" algn="l" defTabSz="457146" rtl="0" eaLnBrk="1" latinLnBrk="0" hangingPunct="1">
              <a:spcBef>
                <a:spcPct val="20000"/>
              </a:spcBef>
              <a:buFont typeface="Arial"/>
              <a:buChar char="•"/>
              <a:defRPr sz="2000" kern="1200">
                <a:solidFill>
                  <a:schemeClr val="tx1"/>
                </a:solidFill>
                <a:latin typeface="+mn-lt"/>
                <a:ea typeface="+mn-ea"/>
                <a:cs typeface="+mn-cs"/>
              </a:defRPr>
            </a:lvl8pPr>
            <a:lvl9pPr marL="3885746" indent="-228573" algn="l" defTabSz="457146" rtl="0" eaLnBrk="1" latinLnBrk="0" hangingPunct="1">
              <a:spcBef>
                <a:spcPct val="20000"/>
              </a:spcBef>
              <a:buFont typeface="Arial"/>
              <a:buChar char="•"/>
              <a:defRPr sz="2000" kern="1200">
                <a:solidFill>
                  <a:schemeClr val="tx1"/>
                </a:solidFill>
                <a:latin typeface="+mn-lt"/>
                <a:ea typeface="+mn-ea"/>
                <a:cs typeface="+mn-cs"/>
              </a:defRPr>
            </a:lvl9pPr>
          </a:lstStyle>
          <a:p>
            <a:r>
              <a:rPr lang="en-US" b="0" i="1" dirty="0"/>
              <a:t>For instructions on how to use this template, see the Facilitator’s Guide: weSupport Tracking for iPhone/iPod Touch</a:t>
            </a:r>
            <a:endParaRPr lang="en-US" b="0" i="1" dirty="0"/>
          </a:p>
        </p:txBody>
      </p:sp>
      <p:sp>
        <p:nvSpPr>
          <p:cNvPr id="7" name="Rectangle 13"/>
          <p:cNvSpPr>
            <a:spLocks noChangeArrowheads="1"/>
          </p:cNvSpPr>
          <p:nvPr/>
        </p:nvSpPr>
        <p:spPr bwMode="auto">
          <a:xfrm>
            <a:off x="3238500" y="6486525"/>
            <a:ext cx="47513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b="1" dirty="0" smtClean="0">
                <a:solidFill>
                  <a:schemeClr val="bg1"/>
                </a:solidFill>
                <a:latin typeface="Arial Narrow Bold" pitchFamily="34" charset="0"/>
                <a:cs typeface="Arial Bold" pitchFamily="34" charset="0"/>
              </a:rPr>
              <a:t>For use with </a:t>
            </a:r>
            <a:r>
              <a:rPr lang="en-US" b="1" dirty="0" err="1" smtClean="0">
                <a:solidFill>
                  <a:schemeClr val="bg1"/>
                </a:solidFill>
                <a:latin typeface="Arial Narrow Bold" pitchFamily="34" charset="0"/>
                <a:cs typeface="Arial Bold" pitchFamily="34" charset="0"/>
              </a:rPr>
              <a:t>STAR:Office</a:t>
            </a:r>
            <a:r>
              <a:rPr lang="en-US" b="1" dirty="0" smtClean="0">
                <a:solidFill>
                  <a:schemeClr val="bg1"/>
                </a:solidFill>
                <a:latin typeface="Arial Narrow Bold" pitchFamily="34" charset="0"/>
                <a:cs typeface="Arial Bold" pitchFamily="34" charset="0"/>
              </a:rPr>
              <a:t> </a:t>
            </a:r>
            <a:r>
              <a:rPr lang="en-US" b="1" i="1" dirty="0" smtClean="0">
                <a:solidFill>
                  <a:schemeClr val="bg1"/>
                </a:solidFill>
                <a:latin typeface="Arial Narrow Bold" pitchFamily="34" charset="0"/>
                <a:cs typeface="Arial Bold" pitchFamily="34" charset="0"/>
              </a:rPr>
              <a:t>or</a:t>
            </a:r>
            <a:r>
              <a:rPr lang="en-US" b="1" dirty="0" smtClean="0">
                <a:solidFill>
                  <a:schemeClr val="bg1"/>
                </a:solidFill>
                <a:latin typeface="Arial Narrow Bold" pitchFamily="34" charset="0"/>
                <a:cs typeface="Arial Bold" pitchFamily="34" charset="0"/>
              </a:rPr>
              <a:t>  </a:t>
            </a:r>
            <a:r>
              <a:rPr lang="en-US" b="1" dirty="0" err="1" smtClean="0">
                <a:solidFill>
                  <a:schemeClr val="bg1"/>
                </a:solidFill>
                <a:latin typeface="Arial Narrow Bold" pitchFamily="34" charset="0"/>
                <a:cs typeface="Arial Bold" pitchFamily="34" charset="0"/>
              </a:rPr>
              <a:t>STAR:HealthCare</a:t>
            </a:r>
            <a:endParaRPr lang="en-US" b="1" dirty="0">
              <a:solidFill>
                <a:schemeClr val="bg1"/>
              </a:solidFill>
              <a:latin typeface="Arial Narrow Bold" pitchFamily="34" charset="0"/>
              <a:cs typeface="Arial Bold" pitchFamily="34" charset="0"/>
            </a:endParaRPr>
          </a:p>
        </p:txBody>
      </p:sp>
      <p:pic>
        <p:nvPicPr>
          <p:cNvPr id="8" name="Picture 4"/>
          <p:cNvPicPr>
            <a:picLocks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6683" y="375285"/>
            <a:ext cx="26130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0" y="0"/>
            <a:ext cx="9144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008938" y="5743575"/>
            <a:ext cx="1135062"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5520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2"/>
          <a:srcRect/>
          <a:stretch>
            <a:fillRect/>
          </a:stretch>
        </p:blipFill>
        <p:spPr bwMode="auto">
          <a:xfrm>
            <a:off x="366227" y="253254"/>
            <a:ext cx="2409301" cy="841605"/>
          </a:xfrm>
          <a:prstGeom prst="rect">
            <a:avLst/>
          </a:prstGeom>
          <a:noFill/>
          <a:ln w="9525">
            <a:noFill/>
            <a:miter lim="800000"/>
            <a:headEnd/>
            <a:tailEnd/>
          </a:ln>
        </p:spPr>
      </p:pic>
      <p:pic>
        <p:nvPicPr>
          <p:cNvPr id="4" name="Picture 3" descr="rowe_art_element_G3"/>
          <p:cNvPicPr/>
          <p:nvPr/>
        </p:nvPicPr>
        <p:blipFill>
          <a:blip r:embed="rId3"/>
          <a:srcRect/>
          <a:stretch>
            <a:fillRect/>
          </a:stretch>
        </p:blipFill>
        <p:spPr bwMode="auto">
          <a:xfrm>
            <a:off x="2921515" y="279489"/>
            <a:ext cx="5477793" cy="732980"/>
          </a:xfrm>
          <a:prstGeom prst="rect">
            <a:avLst/>
          </a:prstGeom>
          <a:noFill/>
          <a:ln w="9525">
            <a:noFill/>
            <a:miter lim="800000"/>
            <a:headEnd/>
            <a:tailEnd/>
          </a:ln>
        </p:spPr>
      </p:pic>
      <p:sp>
        <p:nvSpPr>
          <p:cNvPr id="5" name="TextBox 4"/>
          <p:cNvSpPr txBox="1"/>
          <p:nvPr/>
        </p:nvSpPr>
        <p:spPr>
          <a:xfrm>
            <a:off x="3103913" y="444750"/>
            <a:ext cx="4224817" cy="329071"/>
          </a:xfrm>
          <a:prstGeom prst="rect">
            <a:avLst/>
          </a:prstGeom>
          <a:noFill/>
        </p:spPr>
        <p:txBody>
          <a:bodyPr wrap="square" lIns="82048" tIns="41024" rIns="82048" bIns="41024" rtlCol="0">
            <a:spAutoFit/>
          </a:bodyPr>
          <a:lstStyle/>
          <a:p>
            <a:r>
              <a:rPr lang="en-US" sz="1600" b="1" i="1" u="sng" dirty="0">
                <a:latin typeface="Cambria"/>
                <a:cs typeface="Cambria"/>
              </a:rPr>
              <a:t>Group Results: weSupport Tracking Trial 1</a:t>
            </a:r>
            <a:endParaRPr lang="en-US" sz="1600" u="sng" dirty="0">
              <a:latin typeface="Cambria"/>
              <a:cs typeface="Cambria"/>
            </a:endParaRPr>
          </a:p>
        </p:txBody>
      </p:sp>
      <p:pic>
        <p:nvPicPr>
          <p:cNvPr id="6" name="Picture 5"/>
          <p:cNvPicPr>
            <a:picLocks noChangeAspect="1"/>
          </p:cNvPicPr>
          <p:nvPr/>
        </p:nvPicPr>
        <p:blipFill>
          <a:blip r:embed="rId4"/>
          <a:stretch>
            <a:fillRect/>
          </a:stretch>
        </p:blipFill>
        <p:spPr>
          <a:xfrm>
            <a:off x="7601623" y="346317"/>
            <a:ext cx="600364" cy="582706"/>
          </a:xfrm>
          <a:prstGeom prst="rect">
            <a:avLst/>
          </a:prstGeom>
        </p:spPr>
      </p:pic>
      <p:sp>
        <p:nvSpPr>
          <p:cNvPr id="11" name="TextBox 10"/>
          <p:cNvSpPr txBox="1"/>
          <p:nvPr/>
        </p:nvSpPr>
        <p:spPr>
          <a:xfrm>
            <a:off x="4848415" y="1473201"/>
            <a:ext cx="3949700" cy="1569648"/>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effort!</a:t>
            </a:r>
            <a:endParaRPr lang="en-US" sz="1600" dirty="0" smtClean="0">
              <a:latin typeface="Cambria"/>
              <a:cs typeface="Cambria"/>
            </a:endParaRPr>
          </a:p>
          <a:p>
            <a:r>
              <a:rPr lang="en-US" sz="1600" dirty="0" smtClean="0">
                <a:latin typeface="Cambria"/>
                <a:cs typeface="Cambria"/>
              </a:rPr>
              <a:t>As a group, you recorded a total of </a:t>
            </a:r>
            <a:r>
              <a:rPr lang="en-US" sz="1600" u="sng" dirty="0" smtClean="0">
                <a:latin typeface="Cambria"/>
                <a:cs typeface="Cambria"/>
              </a:rPr>
              <a:t>694</a:t>
            </a:r>
            <a:r>
              <a:rPr lang="en-US" sz="1600" dirty="0" smtClean="0">
                <a:latin typeface="Cambria"/>
                <a:cs typeface="Cambria"/>
              </a:rPr>
              <a:t> supportive behaviors on your iPods over the two-week period!  This excellent effort shows that you really care about the people you manage.</a:t>
            </a:r>
            <a:endParaRPr lang="en-US" sz="1600" dirty="0">
              <a:latin typeface="Cambria"/>
              <a:cs typeface="Cambria"/>
            </a:endParaRPr>
          </a:p>
        </p:txBody>
      </p:sp>
      <p:sp>
        <p:nvSpPr>
          <p:cNvPr id="12" name="TextBox 11"/>
          <p:cNvSpPr txBox="1"/>
          <p:nvPr/>
        </p:nvSpPr>
        <p:spPr>
          <a:xfrm>
            <a:off x="4848415" y="3824323"/>
            <a:ext cx="3949700" cy="2462200"/>
          </a:xfrm>
          <a:prstGeom prst="rect">
            <a:avLst/>
          </a:prstGeom>
          <a:solidFill>
            <a:srgbClr val="E6B9B8">
              <a:alpha val="40000"/>
            </a:srgbClr>
          </a:solidFill>
          <a:ln>
            <a:solidFill>
              <a:schemeClr val="tx1"/>
            </a:solidFill>
          </a:ln>
        </p:spPr>
        <p:txBody>
          <a:bodyPr wrap="square" lIns="91429" tIns="45714" rIns="91429" bIns="45714" rtlCol="0">
            <a:spAutoFit/>
          </a:bodyPr>
          <a:lstStyle/>
          <a:p>
            <a:pPr>
              <a:spcAft>
                <a:spcPts val="600"/>
              </a:spcAft>
            </a:pPr>
            <a:r>
              <a:rPr lang="en-US" sz="1600" b="1" i="1" u="sng" dirty="0">
                <a:latin typeface="Cambria"/>
                <a:cs typeface="Cambria"/>
              </a:rPr>
              <a:t>Family and Personal </a:t>
            </a:r>
            <a:r>
              <a:rPr lang="en-US" sz="1600" b="1" i="1" u="sng" dirty="0" smtClean="0">
                <a:latin typeface="Cambria"/>
                <a:cs typeface="Cambria"/>
              </a:rPr>
              <a:t>Support Highlights</a:t>
            </a:r>
            <a:r>
              <a:rPr lang="en-US" sz="1600" b="1" u="sng" dirty="0" smtClean="0">
                <a:latin typeface="Cambria"/>
                <a:cs typeface="Cambria"/>
              </a:rPr>
              <a:t>:</a:t>
            </a:r>
          </a:p>
          <a:p>
            <a:pPr>
              <a:spcAft>
                <a:spcPts val="600"/>
              </a:spcAft>
            </a:pPr>
            <a:r>
              <a:rPr lang="en-US" sz="1600" dirty="0" smtClean="0">
                <a:latin typeface="Cambria"/>
                <a:cs typeface="Cambria"/>
              </a:rPr>
              <a:t>•  In the area of Family and Personal Support, the group average total was 22.5 supportive behaviors, which was very close to the average goal of 25.0.  Nice job!</a:t>
            </a:r>
          </a:p>
          <a:p>
            <a:r>
              <a:rPr lang="en-US" sz="1600" dirty="0" smtClean="0">
                <a:latin typeface="Cambria"/>
                <a:cs typeface="Cambria"/>
              </a:rPr>
              <a:t>•  The group did a great job of providing Emotional support, while Creative Management had the most room for improvement.</a:t>
            </a:r>
            <a:endParaRPr lang="en-US" sz="1600" dirty="0">
              <a:latin typeface="Cambria"/>
              <a:cs typeface="Cambria"/>
            </a:endParaRPr>
          </a:p>
        </p:txBody>
      </p:sp>
      <p:graphicFrame>
        <p:nvGraphicFramePr>
          <p:cNvPr id="15" name="Chart 14"/>
          <p:cNvGraphicFramePr>
            <a:graphicFrameLocks/>
          </p:cNvGraphicFramePr>
          <p:nvPr/>
        </p:nvGraphicFramePr>
        <p:xfrm>
          <a:off x="389128" y="1276096"/>
          <a:ext cx="4025900" cy="242287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6" name="Chart 15"/>
          <p:cNvGraphicFramePr>
            <a:graphicFrameLocks/>
          </p:cNvGraphicFramePr>
          <p:nvPr/>
        </p:nvGraphicFramePr>
        <p:xfrm>
          <a:off x="389128" y="3959126"/>
          <a:ext cx="4025900" cy="2415823"/>
        </p:xfrm>
        <a:graphic>
          <a:graphicData uri="http://schemas.openxmlformats.org/drawingml/2006/chart">
            <c:chart xmlns:c="http://schemas.openxmlformats.org/drawingml/2006/chart" xmlns:r="http://schemas.openxmlformats.org/officeDocument/2006/relationships" r:id="rId6"/>
          </a:graphicData>
        </a:graphic>
      </p:graphicFrame>
      <p:sp>
        <p:nvSpPr>
          <p:cNvPr id="13" name="TextBox 12"/>
          <p:cNvSpPr txBox="1"/>
          <p:nvPr/>
        </p:nvSpPr>
        <p:spPr>
          <a:xfrm>
            <a:off x="367146" y="1026565"/>
            <a:ext cx="5284354"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Customize graphs, data, and text for each workgroup.</a:t>
            </a:r>
            <a:endParaRPr lang="en-US" b="1" dirty="0">
              <a:solidFill>
                <a:srgbClr val="FF0000"/>
              </a:solidFill>
            </a:endParaRPr>
          </a:p>
        </p:txBody>
      </p:sp>
      <p:sp>
        <p:nvSpPr>
          <p:cNvPr id="14" name="TextBox 13"/>
          <p:cNvSpPr txBox="1"/>
          <p:nvPr/>
        </p:nvSpPr>
        <p:spPr>
          <a:xfrm>
            <a:off x="7021946" y="1039265"/>
            <a:ext cx="99060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Example</a:t>
            </a:r>
            <a:endParaRPr lang="en-US" b="1" dirty="0">
              <a:solidFill>
                <a:srgbClr val="FF0000"/>
              </a:solidFill>
            </a:endParaRPr>
          </a:p>
        </p:txBody>
      </p:sp>
      <p:sp>
        <p:nvSpPr>
          <p:cNvPr id="17" name="TextBox 16"/>
          <p:cNvSpPr txBox="1"/>
          <p:nvPr/>
        </p:nvSpPr>
        <p:spPr>
          <a:xfrm>
            <a:off x="350010" y="3664923"/>
            <a:ext cx="380289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Copy and paste graphs from Excel file.</a:t>
            </a:r>
            <a:endParaRPr lang="en-US" b="1" dirty="0">
              <a:solidFill>
                <a:srgbClr val="FF0000"/>
              </a:solidFill>
            </a:endParaRPr>
          </a:p>
        </p:txBody>
      </p:sp>
      <p:sp>
        <p:nvSpPr>
          <p:cNvPr id="18" name="TextBox 17"/>
          <p:cNvSpPr txBox="1"/>
          <p:nvPr/>
        </p:nvSpPr>
        <p:spPr>
          <a:xfrm>
            <a:off x="190500" y="6388100"/>
            <a:ext cx="8587488" cy="323165"/>
          </a:xfrm>
          <a:prstGeom prst="rect">
            <a:avLst/>
          </a:prstGeom>
          <a:noFill/>
          <a:ln w="28575" cmpd="sng">
            <a:solidFill>
              <a:schemeClr val="tx1"/>
            </a:solidFill>
          </a:ln>
        </p:spPr>
        <p:txBody>
          <a:bodyPr wrap="square" rtlCol="0">
            <a:spAutoFit/>
          </a:bodyPr>
          <a:lstStyle/>
          <a:p>
            <a:r>
              <a:rPr lang="en-US" sz="1500" b="1" dirty="0" smtClean="0">
                <a:solidFill>
                  <a:srgbClr val="FF0000"/>
                </a:solidFill>
              </a:rPr>
              <a:t>Text should </a:t>
            </a:r>
            <a:r>
              <a:rPr lang="en-US" sz="1500" b="1" dirty="0">
                <a:solidFill>
                  <a:srgbClr val="FF0000"/>
                </a:solidFill>
              </a:rPr>
              <a:t>1) reinforce effort, 2) reinforce achievement, and 3) point out opportunities for </a:t>
            </a:r>
            <a:r>
              <a:rPr lang="en-US" sz="1500" b="1" dirty="0" smtClean="0">
                <a:solidFill>
                  <a:srgbClr val="FF0000"/>
                </a:solidFill>
              </a:rPr>
              <a:t>improvement.</a:t>
            </a:r>
            <a:endParaRPr lang="en-US" sz="1500" b="1" dirty="0">
              <a:solidFill>
                <a:srgbClr val="FF0000"/>
              </a:solidFill>
            </a:endParaRPr>
          </a:p>
        </p:txBody>
      </p:sp>
    </p:spTree>
    <p:extLst>
      <p:ext uri="{BB962C8B-B14F-4D97-AF65-F5344CB8AC3E}">
        <p14:creationId xmlns:p14="http://schemas.microsoft.com/office/powerpoint/2010/main" val="3752612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2"/>
          <a:srcRect/>
          <a:stretch>
            <a:fillRect/>
          </a:stretch>
        </p:blipFill>
        <p:spPr bwMode="auto">
          <a:xfrm>
            <a:off x="366227" y="253254"/>
            <a:ext cx="2409301" cy="841605"/>
          </a:xfrm>
          <a:prstGeom prst="rect">
            <a:avLst/>
          </a:prstGeom>
          <a:noFill/>
          <a:ln w="9525">
            <a:noFill/>
            <a:miter lim="800000"/>
            <a:headEnd/>
            <a:tailEnd/>
          </a:ln>
        </p:spPr>
      </p:pic>
      <p:pic>
        <p:nvPicPr>
          <p:cNvPr id="6" name="Picture 5" descr="rowe_art_element_G3"/>
          <p:cNvPicPr/>
          <p:nvPr/>
        </p:nvPicPr>
        <p:blipFill>
          <a:blip r:embed="rId3"/>
          <a:srcRect/>
          <a:stretch>
            <a:fillRect/>
          </a:stretch>
        </p:blipFill>
        <p:spPr bwMode="auto">
          <a:xfrm>
            <a:off x="2922628" y="279489"/>
            <a:ext cx="5477793" cy="732980"/>
          </a:xfrm>
          <a:prstGeom prst="rect">
            <a:avLst/>
          </a:prstGeom>
          <a:noFill/>
          <a:ln w="9525">
            <a:noFill/>
            <a:miter lim="800000"/>
            <a:headEnd/>
            <a:tailEnd/>
          </a:ln>
        </p:spPr>
      </p:pic>
      <p:pic>
        <p:nvPicPr>
          <p:cNvPr id="8" name="Picture 7"/>
          <p:cNvPicPr>
            <a:picLocks noChangeAspect="1"/>
          </p:cNvPicPr>
          <p:nvPr/>
        </p:nvPicPr>
        <p:blipFill>
          <a:blip r:embed="rId4"/>
          <a:stretch>
            <a:fillRect/>
          </a:stretch>
        </p:blipFill>
        <p:spPr>
          <a:xfrm>
            <a:off x="7602736" y="346317"/>
            <a:ext cx="600364" cy="582706"/>
          </a:xfrm>
          <a:prstGeom prst="rect">
            <a:avLst/>
          </a:prstGeom>
        </p:spPr>
      </p:pic>
      <p:sp>
        <p:nvSpPr>
          <p:cNvPr id="10" name="TextBox 9"/>
          <p:cNvSpPr txBox="1"/>
          <p:nvPr/>
        </p:nvSpPr>
        <p:spPr>
          <a:xfrm>
            <a:off x="3105026" y="444750"/>
            <a:ext cx="4224817" cy="329071"/>
          </a:xfrm>
          <a:prstGeom prst="rect">
            <a:avLst/>
          </a:prstGeom>
          <a:noFill/>
        </p:spPr>
        <p:txBody>
          <a:bodyPr wrap="square" lIns="82048" tIns="41024" rIns="82048" bIns="41024" rtlCol="0">
            <a:spAutoFit/>
          </a:bodyPr>
          <a:lstStyle/>
          <a:p>
            <a:r>
              <a:rPr lang="en-US" sz="1600" b="1" i="1" u="sng" dirty="0">
                <a:latin typeface="Cambria"/>
                <a:cs typeface="Cambria"/>
              </a:rPr>
              <a:t>Group Results: weSupport Tracking Trial 1</a:t>
            </a:r>
            <a:endParaRPr lang="en-US" sz="1600" u="sng" dirty="0">
              <a:latin typeface="Cambria"/>
              <a:cs typeface="Cambria"/>
            </a:endParaRPr>
          </a:p>
        </p:txBody>
      </p:sp>
      <p:sp>
        <p:nvSpPr>
          <p:cNvPr id="13" name="TextBox 12"/>
          <p:cNvSpPr txBox="1"/>
          <p:nvPr/>
        </p:nvSpPr>
        <p:spPr>
          <a:xfrm>
            <a:off x="4812469" y="1289750"/>
            <a:ext cx="3949700" cy="2462200"/>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pPr>
              <a:spcAft>
                <a:spcPts val="600"/>
              </a:spcAft>
            </a:pPr>
            <a:r>
              <a:rPr lang="en-US" sz="1600" b="1" i="1" u="sng" dirty="0" smtClean="0">
                <a:latin typeface="Cambria"/>
                <a:cs typeface="Cambria"/>
              </a:rPr>
              <a:t>Performance Support Highlights</a:t>
            </a:r>
            <a:r>
              <a:rPr lang="en-US" sz="1600" b="1" i="1" dirty="0" smtClean="0">
                <a:latin typeface="Cambria"/>
                <a:cs typeface="Cambria"/>
              </a:rPr>
              <a:t>:</a:t>
            </a:r>
            <a:endParaRPr lang="en-US" sz="1600" dirty="0" smtClean="0">
              <a:latin typeface="Cambria"/>
              <a:cs typeface="Cambria"/>
            </a:endParaRPr>
          </a:p>
          <a:p>
            <a:pPr>
              <a:spcAft>
                <a:spcPts val="600"/>
              </a:spcAft>
            </a:pPr>
            <a:r>
              <a:rPr lang="en-US" sz="1600" dirty="0" smtClean="0">
                <a:latin typeface="Cambria"/>
                <a:cs typeface="Cambria"/>
              </a:rPr>
              <a:t>•  In the area of Performance Support the group average total was 23.8, which was also very close to the group average goal of 25.1.</a:t>
            </a:r>
          </a:p>
          <a:p>
            <a:r>
              <a:rPr lang="en-US" sz="1600" dirty="0" smtClean="0">
                <a:latin typeface="Cambria"/>
                <a:cs typeface="Cambria"/>
              </a:rPr>
              <a:t>•  The group did a good job of providing Feedback &amp; Coaching during Trial 1, while Providing Resources support had the greatest room for improvement. </a:t>
            </a:r>
          </a:p>
        </p:txBody>
      </p:sp>
      <p:sp>
        <p:nvSpPr>
          <p:cNvPr id="14" name="TextBox 13"/>
          <p:cNvSpPr txBox="1"/>
          <p:nvPr/>
        </p:nvSpPr>
        <p:spPr>
          <a:xfrm>
            <a:off x="4812469" y="4076700"/>
            <a:ext cx="39497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dirty="0" smtClean="0">
                <a:latin typeface="Cambria"/>
                <a:cs typeface="Cambria"/>
              </a:rPr>
              <a:t>In general, the group provided similar levels of Family and Personal Support and Performance Support during Trial 1.  We encourage you to maintain this balance in the amount of support you provide for employees’ personal lives and work performance during Trial 2!  </a:t>
            </a:r>
            <a:endParaRPr lang="en-US" sz="1600" dirty="0">
              <a:latin typeface="Cambria"/>
              <a:cs typeface="Cambria"/>
            </a:endParaRPr>
          </a:p>
        </p:txBody>
      </p:sp>
      <p:sp>
        <p:nvSpPr>
          <p:cNvPr id="15" name="TextBox 14"/>
          <p:cNvSpPr txBox="1"/>
          <p:nvPr/>
        </p:nvSpPr>
        <p:spPr>
          <a:xfrm>
            <a:off x="0" y="6177926"/>
            <a:ext cx="9143999" cy="507831"/>
          </a:xfrm>
          <a:prstGeom prst="rect">
            <a:avLst/>
          </a:prstGeom>
          <a:noFill/>
        </p:spPr>
        <p:txBody>
          <a:bodyPr wrap="square" rtlCol="0">
            <a:spAutoFit/>
          </a:bodyPr>
          <a:lstStyle/>
          <a:p>
            <a:pPr algn="ctr"/>
            <a:r>
              <a:rPr lang="en-US" sz="1400" b="1" dirty="0">
                <a:latin typeface="Cambria"/>
                <a:cs typeface="Cambria"/>
              </a:rPr>
              <a:t>Thanks again for taking the time to participate in</a:t>
            </a:r>
            <a:r>
              <a:rPr lang="en-US" sz="1400" b="1" dirty="0" smtClean="0">
                <a:latin typeface="Cambria"/>
                <a:cs typeface="Cambria"/>
              </a:rPr>
              <a:t> weSupport Tracking!  </a:t>
            </a:r>
            <a:endParaRPr lang="en-US" sz="1400" dirty="0" smtClean="0">
              <a:latin typeface="Cambria"/>
              <a:cs typeface="Cambria"/>
            </a:endParaRPr>
          </a:p>
          <a:p>
            <a:pPr algn="ctr"/>
            <a:r>
              <a:rPr lang="en-US" sz="1300" dirty="0" smtClean="0">
                <a:latin typeface="Cambria"/>
                <a:cs typeface="Cambria"/>
              </a:rPr>
              <a:t>Your START coordinator will be scheduling meetings shortly to provide individual results and start Trial 2. </a:t>
            </a:r>
            <a:endParaRPr lang="en-US" sz="1300" dirty="0">
              <a:latin typeface="Cambria"/>
              <a:cs typeface="Cambria"/>
            </a:endParaRPr>
          </a:p>
        </p:txBody>
      </p:sp>
      <p:graphicFrame>
        <p:nvGraphicFramePr>
          <p:cNvPr id="11" name="Chart 10"/>
          <p:cNvGraphicFramePr>
            <a:graphicFrameLocks/>
          </p:cNvGraphicFramePr>
          <p:nvPr/>
        </p:nvGraphicFramePr>
        <p:xfrm>
          <a:off x="322594" y="1288227"/>
          <a:ext cx="4025900" cy="242287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Chart 11"/>
          <p:cNvGraphicFramePr>
            <a:graphicFrameLocks/>
          </p:cNvGraphicFramePr>
          <p:nvPr/>
        </p:nvGraphicFramePr>
        <p:xfrm>
          <a:off x="322594" y="3711104"/>
          <a:ext cx="4025900" cy="2422877"/>
        </p:xfrm>
        <a:graphic>
          <a:graphicData uri="http://schemas.openxmlformats.org/drawingml/2006/chart">
            <c:chart xmlns:c="http://schemas.openxmlformats.org/drawingml/2006/chart" xmlns:r="http://schemas.openxmlformats.org/officeDocument/2006/relationships" r:id="rId6"/>
          </a:graphicData>
        </a:graphic>
      </p:graphicFrame>
      <p:sp>
        <p:nvSpPr>
          <p:cNvPr id="17" name="TextBox 16"/>
          <p:cNvSpPr txBox="1"/>
          <p:nvPr/>
        </p:nvSpPr>
        <p:spPr>
          <a:xfrm>
            <a:off x="367146" y="924965"/>
            <a:ext cx="5284354"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Customize graphs, data, and text for each workgroup.</a:t>
            </a:r>
            <a:endParaRPr lang="en-US" b="1" dirty="0">
              <a:solidFill>
                <a:srgbClr val="FF0000"/>
              </a:solidFill>
            </a:endParaRPr>
          </a:p>
        </p:txBody>
      </p:sp>
      <p:sp>
        <p:nvSpPr>
          <p:cNvPr id="18" name="TextBox 17"/>
          <p:cNvSpPr txBox="1"/>
          <p:nvPr/>
        </p:nvSpPr>
        <p:spPr>
          <a:xfrm>
            <a:off x="7021946" y="937665"/>
            <a:ext cx="99060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Example</a:t>
            </a:r>
            <a:endParaRPr lang="en-US" b="1" dirty="0">
              <a:solidFill>
                <a:srgbClr val="FF0000"/>
              </a:solidFill>
            </a:endParaRPr>
          </a:p>
        </p:txBody>
      </p:sp>
      <p:sp>
        <p:nvSpPr>
          <p:cNvPr id="19" name="TextBox 18"/>
          <p:cNvSpPr txBox="1"/>
          <p:nvPr/>
        </p:nvSpPr>
        <p:spPr>
          <a:xfrm>
            <a:off x="350010" y="3563323"/>
            <a:ext cx="380289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Copy and paste graphs from Excel file.</a:t>
            </a:r>
            <a:endParaRPr lang="en-US" b="1" dirty="0">
              <a:solidFill>
                <a:srgbClr val="FF0000"/>
              </a:solidFill>
            </a:endParaRPr>
          </a:p>
        </p:txBody>
      </p:sp>
      <p:sp>
        <p:nvSpPr>
          <p:cNvPr id="20" name="TextBox 19"/>
          <p:cNvSpPr txBox="1"/>
          <p:nvPr/>
        </p:nvSpPr>
        <p:spPr>
          <a:xfrm>
            <a:off x="190500" y="6007100"/>
            <a:ext cx="8587488" cy="323165"/>
          </a:xfrm>
          <a:prstGeom prst="rect">
            <a:avLst/>
          </a:prstGeom>
          <a:noFill/>
          <a:ln w="28575" cmpd="sng">
            <a:solidFill>
              <a:schemeClr val="tx1"/>
            </a:solidFill>
          </a:ln>
        </p:spPr>
        <p:txBody>
          <a:bodyPr wrap="square" rtlCol="0">
            <a:spAutoFit/>
          </a:bodyPr>
          <a:lstStyle/>
          <a:p>
            <a:r>
              <a:rPr lang="en-US" sz="1500" b="1" dirty="0" smtClean="0">
                <a:solidFill>
                  <a:srgbClr val="FF0000"/>
                </a:solidFill>
              </a:rPr>
              <a:t>Text should </a:t>
            </a:r>
            <a:r>
              <a:rPr lang="en-US" sz="1500" b="1" dirty="0">
                <a:solidFill>
                  <a:srgbClr val="FF0000"/>
                </a:solidFill>
              </a:rPr>
              <a:t>1) reinforce effort, 2) reinforce achievement, and 3) point out opportunities for </a:t>
            </a:r>
            <a:r>
              <a:rPr lang="en-US" sz="1500" b="1" dirty="0" smtClean="0">
                <a:solidFill>
                  <a:srgbClr val="FF0000"/>
                </a:solidFill>
              </a:rPr>
              <a:t>improvement.</a:t>
            </a:r>
            <a:endParaRPr lang="en-US" sz="1500" b="1" dirty="0">
              <a:solidFill>
                <a:srgbClr val="FF0000"/>
              </a:solidFill>
            </a:endParaRPr>
          </a:p>
        </p:txBody>
      </p:sp>
    </p:spTree>
    <p:extLst>
      <p:ext uri="{BB962C8B-B14F-4D97-AF65-F5344CB8AC3E}">
        <p14:creationId xmlns:p14="http://schemas.microsoft.com/office/powerpoint/2010/main" val="39782247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921515" y="279489"/>
            <a:ext cx="5477793" cy="732980"/>
          </a:xfrm>
          <a:prstGeom prst="rect">
            <a:avLst/>
          </a:prstGeom>
          <a:noFill/>
          <a:ln w="9525">
            <a:noFill/>
            <a:miter lim="800000"/>
            <a:headEnd/>
            <a:tailEnd/>
          </a:ln>
        </p:spPr>
      </p:pic>
      <p:sp>
        <p:nvSpPr>
          <p:cNvPr id="5" name="TextBox 4"/>
          <p:cNvSpPr txBox="1"/>
          <p:nvPr/>
        </p:nvSpPr>
        <p:spPr>
          <a:xfrm>
            <a:off x="3103913" y="444750"/>
            <a:ext cx="4224817" cy="329071"/>
          </a:xfrm>
          <a:prstGeom prst="rect">
            <a:avLst/>
          </a:prstGeom>
          <a:noFill/>
        </p:spPr>
        <p:txBody>
          <a:bodyPr wrap="square" lIns="82048" tIns="41024" rIns="82048" bIns="41024" rtlCol="0">
            <a:spAutoFit/>
          </a:bodyPr>
          <a:lstStyle/>
          <a:p>
            <a:r>
              <a:rPr lang="en-US" sz="1600" b="1" i="1" u="sng" dirty="0">
                <a:latin typeface="Cambria"/>
                <a:cs typeface="Cambria"/>
              </a:rPr>
              <a:t>Group Results: weSupport Tracking Trial 1</a:t>
            </a:r>
            <a:endParaRPr lang="en-US" sz="1600" u="sng" dirty="0">
              <a:latin typeface="Cambria"/>
              <a:cs typeface="Cambria"/>
            </a:endParaRPr>
          </a:p>
        </p:txBody>
      </p:sp>
      <p:pic>
        <p:nvPicPr>
          <p:cNvPr id="6" name="Picture 5"/>
          <p:cNvPicPr>
            <a:picLocks noChangeAspect="1"/>
          </p:cNvPicPr>
          <p:nvPr/>
        </p:nvPicPr>
        <p:blipFill>
          <a:blip r:embed="rId3"/>
          <a:stretch>
            <a:fillRect/>
          </a:stretch>
        </p:blipFill>
        <p:spPr>
          <a:xfrm>
            <a:off x="7601623" y="346317"/>
            <a:ext cx="600364" cy="582706"/>
          </a:xfrm>
          <a:prstGeom prst="rect">
            <a:avLst/>
          </a:prstGeom>
        </p:spPr>
      </p:pic>
      <p:sp>
        <p:nvSpPr>
          <p:cNvPr id="11" name="TextBox 10"/>
          <p:cNvSpPr txBox="1"/>
          <p:nvPr/>
        </p:nvSpPr>
        <p:spPr>
          <a:xfrm>
            <a:off x="4848415" y="1473201"/>
            <a:ext cx="3949700" cy="1569648"/>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effort!</a:t>
            </a:r>
            <a:endParaRPr lang="en-US" sz="1600" dirty="0" smtClean="0">
              <a:latin typeface="Cambria"/>
              <a:cs typeface="Cambria"/>
            </a:endParaRPr>
          </a:p>
          <a:p>
            <a:r>
              <a:rPr lang="en-US" sz="1600" dirty="0" smtClean="0">
                <a:latin typeface="Cambria"/>
                <a:cs typeface="Cambria"/>
              </a:rPr>
              <a:t>As a group, you recorded a total of </a:t>
            </a:r>
            <a:r>
              <a:rPr lang="en-US" sz="1600" u="sng" dirty="0" smtClean="0">
                <a:latin typeface="Cambria"/>
                <a:cs typeface="Cambria"/>
              </a:rPr>
              <a:t>[X]</a:t>
            </a:r>
            <a:r>
              <a:rPr lang="en-US" sz="1600" dirty="0" smtClean="0">
                <a:latin typeface="Cambria"/>
                <a:cs typeface="Cambria"/>
              </a:rPr>
              <a:t> supportive behaviors on your iPods over the two-week period!  This excellent effort shows that you really care about the people you manage.</a:t>
            </a:r>
            <a:endParaRPr lang="en-US" sz="1600" dirty="0">
              <a:latin typeface="Cambria"/>
              <a:cs typeface="Cambria"/>
            </a:endParaRPr>
          </a:p>
        </p:txBody>
      </p:sp>
      <p:sp>
        <p:nvSpPr>
          <p:cNvPr id="12" name="TextBox 11"/>
          <p:cNvSpPr txBox="1"/>
          <p:nvPr/>
        </p:nvSpPr>
        <p:spPr>
          <a:xfrm>
            <a:off x="4848415" y="3824323"/>
            <a:ext cx="3949700" cy="2462200"/>
          </a:xfrm>
          <a:prstGeom prst="rect">
            <a:avLst/>
          </a:prstGeom>
          <a:solidFill>
            <a:srgbClr val="E6B9B8">
              <a:alpha val="40000"/>
            </a:srgbClr>
          </a:solidFill>
          <a:ln>
            <a:solidFill>
              <a:schemeClr val="tx1"/>
            </a:solidFill>
          </a:ln>
        </p:spPr>
        <p:txBody>
          <a:bodyPr wrap="square" lIns="91429" tIns="45714" rIns="91429" bIns="45714" rtlCol="0">
            <a:spAutoFit/>
          </a:bodyPr>
          <a:lstStyle/>
          <a:p>
            <a:pPr>
              <a:spcAft>
                <a:spcPts val="600"/>
              </a:spcAft>
            </a:pPr>
            <a:r>
              <a:rPr lang="en-US" sz="1600" b="1" i="1" u="sng" dirty="0">
                <a:latin typeface="Cambria"/>
                <a:cs typeface="Cambria"/>
              </a:rPr>
              <a:t>Family and Personal </a:t>
            </a:r>
            <a:r>
              <a:rPr lang="en-US" sz="1600" b="1" i="1" u="sng" dirty="0" smtClean="0">
                <a:latin typeface="Cambria"/>
                <a:cs typeface="Cambria"/>
              </a:rPr>
              <a:t>Support Highlights</a:t>
            </a:r>
            <a:r>
              <a:rPr lang="en-US" sz="1600" b="1" u="sng" dirty="0" smtClean="0">
                <a:latin typeface="Cambria"/>
                <a:cs typeface="Cambria"/>
              </a:rPr>
              <a:t>:</a:t>
            </a:r>
          </a:p>
          <a:p>
            <a:pPr>
              <a:spcAft>
                <a:spcPts val="600"/>
              </a:spcAft>
            </a:pPr>
            <a:r>
              <a:rPr lang="en-US" sz="1600" dirty="0" smtClean="0">
                <a:latin typeface="Cambria"/>
                <a:cs typeface="Cambria"/>
              </a:rPr>
              <a:t>•  In the area of Family and Personal Support, the group average total was [X] supportive behaviors, which was [very close to/above] the average goal of [X].  Nice job!</a:t>
            </a:r>
          </a:p>
          <a:p>
            <a:r>
              <a:rPr lang="en-US" sz="1600" dirty="0" smtClean="0">
                <a:latin typeface="Cambria"/>
                <a:cs typeface="Cambria"/>
              </a:rPr>
              <a:t>•  The group did a great job of providing [X] support, while [X] had the most room for improvement.</a:t>
            </a:r>
            <a:endParaRPr lang="en-US" sz="1600" dirty="0">
              <a:latin typeface="Cambria"/>
              <a:cs typeface="Cambria"/>
            </a:endParaRPr>
          </a:p>
        </p:txBody>
      </p:sp>
      <p:pic>
        <p:nvPicPr>
          <p:cNvPr id="13" name="Picture 12"/>
          <p:cNvPicPr>
            <a:picLocks noChangeAspect="1"/>
          </p:cNvPicPr>
          <p:nvPr/>
        </p:nvPicPr>
        <p:blipFill>
          <a:blip r:embed="rId4"/>
          <a:srcRect/>
          <a:stretch>
            <a:fillRect/>
          </a:stretch>
        </p:blipFill>
        <p:spPr bwMode="auto">
          <a:xfrm>
            <a:off x="366227" y="253254"/>
            <a:ext cx="2409301" cy="84160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rowe_art_element_G3"/>
          <p:cNvPicPr/>
          <p:nvPr/>
        </p:nvPicPr>
        <p:blipFill>
          <a:blip r:embed="rId2"/>
          <a:srcRect/>
          <a:stretch>
            <a:fillRect/>
          </a:stretch>
        </p:blipFill>
        <p:spPr bwMode="auto">
          <a:xfrm>
            <a:off x="2922628" y="279489"/>
            <a:ext cx="5477793" cy="732980"/>
          </a:xfrm>
          <a:prstGeom prst="rect">
            <a:avLst/>
          </a:prstGeom>
          <a:noFill/>
          <a:ln w="9525">
            <a:noFill/>
            <a:miter lim="800000"/>
            <a:headEnd/>
            <a:tailEnd/>
          </a:ln>
        </p:spPr>
      </p:pic>
      <p:pic>
        <p:nvPicPr>
          <p:cNvPr id="8" name="Picture 7"/>
          <p:cNvPicPr>
            <a:picLocks noChangeAspect="1"/>
          </p:cNvPicPr>
          <p:nvPr/>
        </p:nvPicPr>
        <p:blipFill>
          <a:blip r:embed="rId3"/>
          <a:stretch>
            <a:fillRect/>
          </a:stretch>
        </p:blipFill>
        <p:spPr>
          <a:xfrm>
            <a:off x="7602736" y="346317"/>
            <a:ext cx="600364" cy="582706"/>
          </a:xfrm>
          <a:prstGeom prst="rect">
            <a:avLst/>
          </a:prstGeom>
        </p:spPr>
      </p:pic>
      <p:sp>
        <p:nvSpPr>
          <p:cNvPr id="10" name="TextBox 9"/>
          <p:cNvSpPr txBox="1"/>
          <p:nvPr/>
        </p:nvSpPr>
        <p:spPr>
          <a:xfrm>
            <a:off x="3105026" y="444750"/>
            <a:ext cx="4224817" cy="329071"/>
          </a:xfrm>
          <a:prstGeom prst="rect">
            <a:avLst/>
          </a:prstGeom>
          <a:noFill/>
        </p:spPr>
        <p:txBody>
          <a:bodyPr wrap="square" lIns="82048" tIns="41024" rIns="82048" bIns="41024" rtlCol="0">
            <a:spAutoFit/>
          </a:bodyPr>
          <a:lstStyle/>
          <a:p>
            <a:r>
              <a:rPr lang="en-US" sz="1600" b="1" i="1" u="sng" dirty="0">
                <a:latin typeface="Cambria"/>
                <a:cs typeface="Cambria"/>
              </a:rPr>
              <a:t>Group Results: weSupport Tracking Trial 1</a:t>
            </a:r>
            <a:endParaRPr lang="en-US" sz="1600" u="sng" dirty="0">
              <a:latin typeface="Cambria"/>
              <a:cs typeface="Cambria"/>
            </a:endParaRPr>
          </a:p>
        </p:txBody>
      </p:sp>
      <p:sp>
        <p:nvSpPr>
          <p:cNvPr id="13" name="TextBox 12"/>
          <p:cNvSpPr txBox="1"/>
          <p:nvPr/>
        </p:nvSpPr>
        <p:spPr>
          <a:xfrm>
            <a:off x="4812469" y="1289750"/>
            <a:ext cx="3949700" cy="221597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pPr>
              <a:spcAft>
                <a:spcPts val="600"/>
              </a:spcAft>
            </a:pPr>
            <a:r>
              <a:rPr lang="en-US" sz="1600" b="1" i="1" u="sng" dirty="0" smtClean="0">
                <a:latin typeface="Cambria"/>
                <a:cs typeface="Cambria"/>
              </a:rPr>
              <a:t>Performance Support Highlights</a:t>
            </a:r>
            <a:r>
              <a:rPr lang="en-US" sz="1600" b="1" i="1" dirty="0" smtClean="0">
                <a:latin typeface="Cambria"/>
                <a:cs typeface="Cambria"/>
              </a:rPr>
              <a:t>:</a:t>
            </a:r>
            <a:endParaRPr lang="en-US" sz="1600" dirty="0" smtClean="0">
              <a:latin typeface="Cambria"/>
              <a:cs typeface="Cambria"/>
            </a:endParaRPr>
          </a:p>
          <a:p>
            <a:pPr>
              <a:spcAft>
                <a:spcPts val="600"/>
              </a:spcAft>
            </a:pPr>
            <a:r>
              <a:rPr lang="en-US" sz="1600" dirty="0" smtClean="0">
                <a:latin typeface="Cambria"/>
                <a:cs typeface="Cambria"/>
              </a:rPr>
              <a:t>•  In the area of Performance Support the group average total was [X], which was also [very close to/above] the group average goal of [X].</a:t>
            </a:r>
          </a:p>
          <a:p>
            <a:r>
              <a:rPr lang="en-US" sz="1600" dirty="0" smtClean="0">
                <a:latin typeface="Cambria"/>
                <a:cs typeface="Cambria"/>
              </a:rPr>
              <a:t>•  The group did a good job of providing [X] during Trial 1, while [X] support had the greatest room for improvement. </a:t>
            </a:r>
          </a:p>
        </p:txBody>
      </p:sp>
      <p:sp>
        <p:nvSpPr>
          <p:cNvPr id="14" name="TextBox 13"/>
          <p:cNvSpPr txBox="1"/>
          <p:nvPr/>
        </p:nvSpPr>
        <p:spPr>
          <a:xfrm>
            <a:off x="4812469" y="4076700"/>
            <a:ext cx="39497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dirty="0" smtClean="0">
                <a:latin typeface="Cambria"/>
                <a:cs typeface="Cambria"/>
              </a:rPr>
              <a:t>In general, the group provided similar levels of Family and Personal Support and Performance Support during Trial 1.  We encourage you to maintain this balance in the amount of support you provide for employees’ personal lives and work performance during Trial 2!  </a:t>
            </a:r>
            <a:endParaRPr lang="en-US" sz="1600" dirty="0">
              <a:latin typeface="Cambria"/>
              <a:cs typeface="Cambria"/>
            </a:endParaRPr>
          </a:p>
        </p:txBody>
      </p:sp>
      <p:sp>
        <p:nvSpPr>
          <p:cNvPr id="15" name="TextBox 14"/>
          <p:cNvSpPr txBox="1"/>
          <p:nvPr/>
        </p:nvSpPr>
        <p:spPr>
          <a:xfrm>
            <a:off x="0" y="6177926"/>
            <a:ext cx="9143999" cy="507831"/>
          </a:xfrm>
          <a:prstGeom prst="rect">
            <a:avLst/>
          </a:prstGeom>
          <a:noFill/>
        </p:spPr>
        <p:txBody>
          <a:bodyPr wrap="square" rtlCol="0">
            <a:spAutoFit/>
          </a:bodyPr>
          <a:lstStyle/>
          <a:p>
            <a:pPr algn="ctr"/>
            <a:r>
              <a:rPr lang="en-US" sz="1400" b="1" dirty="0">
                <a:latin typeface="Cambria"/>
                <a:cs typeface="Cambria"/>
              </a:rPr>
              <a:t>Thanks again for taking the time to participate in</a:t>
            </a:r>
            <a:r>
              <a:rPr lang="en-US" sz="1400" b="1" dirty="0" smtClean="0">
                <a:latin typeface="Cambria"/>
                <a:cs typeface="Cambria"/>
              </a:rPr>
              <a:t> weSupport Tracking!  </a:t>
            </a:r>
            <a:endParaRPr lang="en-US" sz="1400" dirty="0" smtClean="0">
              <a:latin typeface="Cambria"/>
              <a:cs typeface="Cambria"/>
            </a:endParaRPr>
          </a:p>
          <a:p>
            <a:pPr algn="ctr"/>
            <a:r>
              <a:rPr lang="en-US" sz="1300" dirty="0" smtClean="0">
                <a:latin typeface="Cambria"/>
                <a:cs typeface="Cambria"/>
              </a:rPr>
              <a:t>Your START coordinator will be scheduling meetings shortly to provide individual results and start Trial 2. </a:t>
            </a:r>
            <a:endParaRPr lang="en-US" sz="1300" dirty="0">
              <a:latin typeface="Cambria"/>
              <a:cs typeface="Cambria"/>
            </a:endParaRPr>
          </a:p>
        </p:txBody>
      </p:sp>
      <p:pic>
        <p:nvPicPr>
          <p:cNvPr id="17" name="Picture 16"/>
          <p:cNvPicPr>
            <a:picLocks noChangeAspect="1"/>
          </p:cNvPicPr>
          <p:nvPr/>
        </p:nvPicPr>
        <p:blipFill>
          <a:blip r:embed="rId4"/>
          <a:srcRect/>
          <a:stretch>
            <a:fillRect/>
          </a:stretch>
        </p:blipFill>
        <p:spPr bwMode="auto">
          <a:xfrm>
            <a:off x="366227" y="253254"/>
            <a:ext cx="2409301" cy="84160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401</TotalTime>
  <Words>646</Words>
  <Application>Microsoft Office PowerPoint</Application>
  <PresentationFormat>Letter Paper (8.5x11 in)</PresentationFormat>
  <Paragraphs>41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OHSU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Brad Wipfli</dc:creator>
  <cp:lastModifiedBy>Jen Coury</cp:lastModifiedBy>
  <cp:revision>35</cp:revision>
  <dcterms:created xsi:type="dcterms:W3CDTF">2011-06-08T21:58:43Z</dcterms:created>
  <dcterms:modified xsi:type="dcterms:W3CDTF">2013-07-09T18:07:44Z</dcterms:modified>
</cp:coreProperties>
</file>